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46" r:id="rId3"/>
    <p:sldId id="301" r:id="rId4"/>
    <p:sldId id="302" r:id="rId5"/>
    <p:sldId id="304" r:id="rId6"/>
    <p:sldId id="305" r:id="rId7"/>
    <p:sldId id="314" r:id="rId8"/>
    <p:sldId id="306" r:id="rId9"/>
    <p:sldId id="313" r:id="rId10"/>
    <p:sldId id="307" r:id="rId11"/>
    <p:sldId id="257" r:id="rId12"/>
    <p:sldId id="258" r:id="rId13"/>
    <p:sldId id="351" r:id="rId14"/>
    <p:sldId id="352" r:id="rId15"/>
    <p:sldId id="259" r:id="rId16"/>
    <p:sldId id="260" r:id="rId17"/>
    <p:sldId id="261" r:id="rId18"/>
    <p:sldId id="262" r:id="rId19"/>
    <p:sldId id="263" r:id="rId20"/>
    <p:sldId id="308" r:id="rId21"/>
    <p:sldId id="309" r:id="rId22"/>
    <p:sldId id="310" r:id="rId23"/>
    <p:sldId id="264" r:id="rId24"/>
    <p:sldId id="265" r:id="rId25"/>
    <p:sldId id="266" r:id="rId26"/>
    <p:sldId id="315" r:id="rId27"/>
    <p:sldId id="267" r:id="rId28"/>
    <p:sldId id="268" r:id="rId29"/>
    <p:sldId id="269" r:id="rId30"/>
    <p:sldId id="270" r:id="rId31"/>
    <p:sldId id="271" r:id="rId32"/>
    <p:sldId id="272" r:id="rId33"/>
    <p:sldId id="316" r:id="rId34"/>
    <p:sldId id="273" r:id="rId35"/>
    <p:sldId id="274" r:id="rId36"/>
    <p:sldId id="312" r:id="rId37"/>
    <p:sldId id="275" r:id="rId38"/>
    <p:sldId id="276" r:id="rId39"/>
    <p:sldId id="277" r:id="rId40"/>
    <p:sldId id="278" r:id="rId41"/>
    <p:sldId id="338" r:id="rId42"/>
    <p:sldId id="279" r:id="rId43"/>
    <p:sldId id="280" r:id="rId44"/>
    <p:sldId id="281" r:id="rId45"/>
    <p:sldId id="317" r:id="rId46"/>
    <p:sldId id="339" r:id="rId47"/>
    <p:sldId id="282" r:id="rId48"/>
    <p:sldId id="283" r:id="rId49"/>
    <p:sldId id="284" r:id="rId50"/>
    <p:sldId id="285" r:id="rId51"/>
    <p:sldId id="286" r:id="rId52"/>
    <p:sldId id="287" r:id="rId53"/>
    <p:sldId id="288" r:id="rId54"/>
    <p:sldId id="289" r:id="rId55"/>
    <p:sldId id="290" r:id="rId56"/>
    <p:sldId id="340" r:id="rId57"/>
    <p:sldId id="349" r:id="rId58"/>
    <p:sldId id="291" r:id="rId59"/>
    <p:sldId id="292" r:id="rId60"/>
    <p:sldId id="293" r:id="rId61"/>
    <p:sldId id="335" r:id="rId62"/>
    <p:sldId id="294" r:id="rId63"/>
    <p:sldId id="295" r:id="rId64"/>
    <p:sldId id="318" r:id="rId65"/>
    <p:sldId id="296" r:id="rId66"/>
    <p:sldId id="297" r:id="rId67"/>
    <p:sldId id="298" r:id="rId68"/>
    <p:sldId id="342" r:id="rId69"/>
    <p:sldId id="343" r:id="rId70"/>
    <p:sldId id="319" r:id="rId71"/>
    <p:sldId id="320" r:id="rId72"/>
    <p:sldId id="341" r:id="rId73"/>
    <p:sldId id="344" r:id="rId74"/>
    <p:sldId id="299" r:id="rId75"/>
    <p:sldId id="311" r:id="rId76"/>
    <p:sldId id="347" r:id="rId77"/>
    <p:sldId id="323" r:id="rId78"/>
    <p:sldId id="325" r:id="rId79"/>
    <p:sldId id="326" r:id="rId80"/>
    <p:sldId id="327" r:id="rId81"/>
    <p:sldId id="329" r:id="rId82"/>
    <p:sldId id="330" r:id="rId83"/>
    <p:sldId id="337" r:id="rId84"/>
    <p:sldId id="331" r:id="rId85"/>
    <p:sldId id="336" r:id="rId86"/>
    <p:sldId id="333" r:id="rId87"/>
    <p:sldId id="332" r:id="rId88"/>
    <p:sldId id="345" r:id="rId89"/>
    <p:sldId id="321" r:id="rId90"/>
    <p:sldId id="328" r:id="rId91"/>
    <p:sldId id="350" r:id="rId92"/>
    <p:sldId id="322" r:id="rId93"/>
    <p:sldId id="334" r:id="rId94"/>
    <p:sldId id="353" r:id="rId95"/>
    <p:sldId id="300" r:id="rId9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456B"/>
    <a:srgbClr val="FF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4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" y="9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8FA5FA0B-625E-4BBD-9B13-2E9A0275D968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706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FA0B-625E-4BBD-9B13-2E9A0275D968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169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FA0B-625E-4BBD-9B13-2E9A0275D968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60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FA0B-625E-4BBD-9B13-2E9A0275D968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671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FA0B-625E-4BBD-9B13-2E9A0275D968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483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FA0B-625E-4BBD-9B13-2E9A0275D968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873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FA0B-625E-4BBD-9B13-2E9A0275D968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08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8FA5FA0B-625E-4BBD-9B13-2E9A0275D968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060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8FA5FA0B-625E-4BBD-9B13-2E9A0275D968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72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FA0B-625E-4BBD-9B13-2E9A0275D968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423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FA0B-625E-4BBD-9B13-2E9A0275D968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564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FA0B-625E-4BBD-9B13-2E9A0275D968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219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FA0B-625E-4BBD-9B13-2E9A0275D968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393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FA0B-625E-4BBD-9B13-2E9A0275D968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380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FA0B-625E-4BBD-9B13-2E9A0275D968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839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FA0B-625E-4BBD-9B13-2E9A0275D968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832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FA0B-625E-4BBD-9B13-2E9A0275D968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424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8FA5FA0B-625E-4BBD-9B13-2E9A0275D968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A8266525-5922-44FC-B518-D24730846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95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3.xml"/><Relationship Id="rId5" Type="http://schemas.openxmlformats.org/officeDocument/2006/relationships/slide" Target="slide49.xml"/><Relationship Id="rId4" Type="http://schemas.openxmlformats.org/officeDocument/2006/relationships/slide" Target="slide8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hyperlink" Target="http://www.regmed.ru/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0053" y="2099732"/>
            <a:ext cx="8825658" cy="2677648"/>
          </a:xfrm>
        </p:spPr>
        <p:txBody>
          <a:bodyPr/>
          <a:lstStyle/>
          <a:p>
            <a:pPr algn="ctr"/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История создания и развития контрольно-разрешительной системы лекарственных средств в Российской Федерации</a:t>
            </a:r>
            <a:endParaRPr lang="ru-RU" sz="48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38430" y="4916717"/>
            <a:ext cx="8825658" cy="86142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Bahnschrift" panose="020B0502040204020203" pitchFamily="34" charset="0"/>
              </a:rPr>
              <a:t>Хронология становления ФГБУ «НЦЭСМП»</a:t>
            </a:r>
          </a:p>
          <a:p>
            <a:pPr algn="ctr"/>
            <a:r>
              <a:rPr lang="ru-RU" sz="2400" dirty="0" smtClean="0">
                <a:latin typeface="Bahnschrift" panose="020B0502040204020203" pitchFamily="34" charset="0"/>
              </a:rPr>
              <a:t>Минздрава России</a:t>
            </a:r>
            <a:endParaRPr lang="ru-RU" sz="24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88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5985" y="849682"/>
            <a:ext cx="8761413" cy="706964"/>
          </a:xfrm>
        </p:spPr>
        <p:txBody>
          <a:bodyPr/>
          <a:lstStyle/>
          <a:p>
            <a:r>
              <a:rPr lang="ru-RU" dirty="0" smtClean="0"/>
              <a:t>Хронология событий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809" y="1791341"/>
            <a:ext cx="11707894" cy="42450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9542" y="6079922"/>
            <a:ext cx="10537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1B45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марте 2021 г. генеральным директором ФГБУ «НЦЭСМП» Минздрава России назначена </a:t>
            </a:r>
            <a:r>
              <a:rPr lang="ru-RU" dirty="0" smtClean="0">
                <a:solidFill>
                  <a:srgbClr val="1B45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В.В</a:t>
            </a:r>
            <a:r>
              <a:rPr lang="ru-RU" dirty="0" smtClean="0">
                <a:solidFill>
                  <a:srgbClr val="1B45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dirty="0" smtClean="0">
                <a:solidFill>
                  <a:srgbClr val="1B45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Косенко, кандидат фармацевтических наук.</a:t>
            </a:r>
            <a:endParaRPr lang="ru-RU" dirty="0">
              <a:solidFill>
                <a:srgbClr val="1B45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2"/>
          <a:srcRect t="74222" r="96998"/>
          <a:stretch/>
        </p:blipFill>
        <p:spPr>
          <a:xfrm>
            <a:off x="156552" y="5602514"/>
            <a:ext cx="351448" cy="109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0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65998" y="2790734"/>
            <a:ext cx="6055742" cy="301316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400" dirty="0"/>
              <a:t>В первые годы после Октябрьской </a:t>
            </a:r>
            <a:r>
              <a:rPr lang="ru-RU" sz="2400" dirty="0" smtClean="0"/>
              <a:t>революции</a:t>
            </a:r>
            <a:r>
              <a:rPr lang="en-US" sz="2400" dirty="0" smtClean="0"/>
              <a:t> </a:t>
            </a:r>
            <a:r>
              <a:rPr lang="ru-RU" sz="2400" dirty="0" smtClean="0"/>
              <a:t>Советом </a:t>
            </a:r>
            <a:r>
              <a:rPr lang="ru-RU" sz="2400" dirty="0"/>
              <a:t>Народных Комиссаров были изданы </a:t>
            </a:r>
            <a:r>
              <a:rPr lang="ru-RU" sz="2400" b="1" dirty="0"/>
              <a:t>декреты,</a:t>
            </a:r>
            <a:r>
              <a:rPr lang="ru-RU" sz="2400" dirty="0"/>
              <a:t> предусматривающие упорядочение не </a:t>
            </a:r>
            <a:r>
              <a:rPr lang="ru-RU" sz="2400" dirty="0" smtClean="0"/>
              <a:t>только</a:t>
            </a:r>
            <a:r>
              <a:rPr lang="en-US" sz="2400" dirty="0" smtClean="0"/>
              <a:t> </a:t>
            </a:r>
            <a:r>
              <a:rPr lang="ru-RU" sz="2400" dirty="0" smtClean="0"/>
              <a:t>здравоохранения </a:t>
            </a:r>
            <a:r>
              <a:rPr lang="ru-RU" sz="2400" dirty="0"/>
              <a:t>в целом, но и вопросы лекарственной помощи населению.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81" y="261257"/>
            <a:ext cx="4868523" cy="63975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65998" y="508000"/>
            <a:ext cx="58724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Основные вехи развития </a:t>
            </a:r>
            <a:r>
              <a:rPr lang="ru-R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ФГБУ «НЦЭСМП» Минздрава России</a:t>
            </a:r>
            <a:endParaRPr lang="ru-RU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131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03274" y="2500811"/>
            <a:ext cx="6271157" cy="313108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400" dirty="0"/>
              <a:t>Принципиально важным шагом в этом направлении было </a:t>
            </a:r>
            <a:r>
              <a:rPr lang="ru-RU" sz="2400" b="1" dirty="0"/>
              <a:t>издание Декрета</a:t>
            </a:r>
            <a:r>
              <a:rPr lang="ru-RU" sz="2400" dirty="0"/>
              <a:t> Всероссийского Центрального Исполнительного Комитета от 21 </a:t>
            </a:r>
            <a:r>
              <a:rPr lang="ru-RU" sz="2400" dirty="0" smtClean="0"/>
              <a:t>июля</a:t>
            </a:r>
            <a:r>
              <a:rPr lang="en-US" sz="2400" dirty="0" smtClean="0"/>
              <a:t> </a:t>
            </a:r>
            <a:r>
              <a:rPr lang="ru-RU" sz="2400" b="1" i="1" dirty="0" smtClean="0"/>
              <a:t>1918</a:t>
            </a:r>
            <a:r>
              <a:rPr lang="ru-RU" sz="2400" dirty="0" smtClean="0"/>
              <a:t> </a:t>
            </a:r>
            <a:r>
              <a:rPr lang="ru-RU" sz="2400" dirty="0"/>
              <a:t>года об утверждении </a:t>
            </a:r>
            <a:r>
              <a:rPr lang="ru-RU" sz="2400" b="1" dirty="0"/>
              <a:t>Народного </a:t>
            </a:r>
            <a:r>
              <a:rPr lang="ru-RU" sz="2400" b="1" dirty="0" smtClean="0"/>
              <a:t>комиссариата</a:t>
            </a:r>
            <a:r>
              <a:rPr lang="en-US" sz="2400" b="1" dirty="0" smtClean="0"/>
              <a:t> </a:t>
            </a:r>
            <a:r>
              <a:rPr lang="ru-RU" sz="2400" b="1" dirty="0" smtClean="0"/>
              <a:t>здравоохранения</a:t>
            </a:r>
            <a:r>
              <a:rPr lang="ru-RU" sz="2400" dirty="0" smtClean="0"/>
              <a:t> </a:t>
            </a:r>
            <a:r>
              <a:rPr lang="ru-RU" sz="2400" dirty="0"/>
              <a:t>(НКЗ).</a:t>
            </a:r>
          </a:p>
        </p:txBody>
      </p:sp>
      <p:pic>
        <p:nvPicPr>
          <p:cNvPr id="1026" name="Picture 2" descr="http://istoriki.su/uploads/posts/2018-07/1531063146_sjx5q767cd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4" y="419780"/>
            <a:ext cx="4023703" cy="603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15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54172" y="1543397"/>
            <a:ext cx="6473372" cy="445588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400" dirty="0"/>
              <a:t>Необходимость </a:t>
            </a:r>
            <a:r>
              <a:rPr lang="ru-RU" sz="2400" b="1" dirty="0"/>
              <a:t>государственного контроля медицинских иммунобиологических препаратов </a:t>
            </a:r>
            <a:r>
              <a:rPr lang="ru-RU" sz="2400" dirty="0"/>
              <a:t>(МИБП) была осознана русскими врачами </a:t>
            </a:r>
            <a:r>
              <a:rPr lang="ru-RU" sz="2400" dirty="0" smtClean="0"/>
              <a:t>ещё </a:t>
            </a:r>
            <a:r>
              <a:rPr lang="ru-RU" sz="2400" dirty="0"/>
              <a:t>перед Первой мировой войной. Профессор </a:t>
            </a:r>
            <a:r>
              <a:rPr lang="ru-RU" sz="2400" dirty="0" smtClean="0"/>
              <a:t>С.В. Коршун </a:t>
            </a:r>
            <a:r>
              <a:rPr lang="ru-RU" sz="2400" dirty="0"/>
              <a:t>(1868 - 1931 гг.) в </a:t>
            </a:r>
            <a:r>
              <a:rPr lang="ru-RU" sz="2400" b="1" i="1" dirty="0"/>
              <a:t>1912</a:t>
            </a:r>
            <a:r>
              <a:rPr lang="ru-RU" sz="2400" dirty="0"/>
              <a:t> г. предложил создать </a:t>
            </a:r>
            <a:r>
              <a:rPr lang="ru-RU" sz="2400" b="1" dirty="0"/>
              <a:t>Контрольный институт</a:t>
            </a:r>
            <a:r>
              <a:rPr lang="ru-RU" sz="2400" dirty="0"/>
              <a:t>, который контролировал бы качество сывороток, ввозимых в Россию и производимых в России, но не занимался их производством.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85" y="345414"/>
            <a:ext cx="3922486" cy="56974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6628" y="6100881"/>
            <a:ext cx="3701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Коршун Степан Васильевич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5714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6741" y="188687"/>
            <a:ext cx="7199087" cy="656045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500" dirty="0"/>
              <a:t>Такое учреждение было создано в августе </a:t>
            </a:r>
            <a:r>
              <a:rPr lang="ru-RU" sz="2500" b="1" i="1" dirty="0"/>
              <a:t>1918</a:t>
            </a:r>
            <a:r>
              <a:rPr lang="ru-RU" sz="2500" dirty="0"/>
              <a:t> г. Л.А. Тарасевичем (1868 - 1927 гг.) и под разными названиями просуществовало до августа </a:t>
            </a:r>
            <a:r>
              <a:rPr lang="ru-RU" sz="2500" b="1" i="1" dirty="0"/>
              <a:t>2011</a:t>
            </a:r>
            <a:r>
              <a:rPr lang="ru-RU" sz="2500" dirty="0"/>
              <a:t> г. Его последнее </a:t>
            </a:r>
            <a:r>
              <a:rPr lang="ru-RU" sz="2500" dirty="0" smtClean="0"/>
              <a:t>название - </a:t>
            </a:r>
            <a:r>
              <a:rPr lang="ru-RU" sz="2500" b="1" dirty="0"/>
              <a:t>Федеральное государственное бюджетное учреждение «Государственный научно-исследовательский институт стандартизации и контроля медицинских биологических препаратов </a:t>
            </a:r>
            <a:r>
              <a:rPr lang="ru-RU" sz="2500" b="1" dirty="0" smtClean="0"/>
              <a:t>им. Л.А. Тарасевича</a:t>
            </a:r>
            <a:r>
              <a:rPr lang="ru-RU" sz="2500" b="1" dirty="0"/>
              <a:t>» </a:t>
            </a:r>
            <a:r>
              <a:rPr lang="ru-RU" sz="2500" dirty="0"/>
              <a:t>(ФГБУ «</a:t>
            </a:r>
            <a:r>
              <a:rPr lang="ru-RU" sz="2500" dirty="0" smtClean="0"/>
              <a:t>ГИСК им</a:t>
            </a:r>
            <a:r>
              <a:rPr lang="ru-RU" sz="2500" dirty="0"/>
              <a:t>. </a:t>
            </a:r>
            <a:r>
              <a:rPr lang="ru-RU" sz="2500" dirty="0" smtClean="0"/>
              <a:t>Л.А. Тарасевича</a:t>
            </a:r>
            <a:r>
              <a:rPr lang="ru-RU" sz="2500" dirty="0"/>
              <a:t>»). Специалистами института создана трехступенчатая система контроля МИБП, включающая контроль не только готового препарата, но и его производства.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" t="7197" r="7672" b="2646"/>
          <a:stretch/>
        </p:blipFill>
        <p:spPr>
          <a:xfrm>
            <a:off x="7655707" y="319316"/>
            <a:ext cx="4362123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00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57015" y="4973782"/>
            <a:ext cx="3005494" cy="360218"/>
          </a:xfrm>
        </p:spPr>
        <p:txBody>
          <a:bodyPr/>
          <a:lstStyle/>
          <a:p>
            <a:r>
              <a:rPr lang="ru-RU" sz="1400" dirty="0" smtClean="0">
                <a:solidFill>
                  <a:schemeClr val="tx1"/>
                </a:solidFill>
              </a:rPr>
              <a:t>Чичибабин Алексей Евгеньевич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1161" y="2305533"/>
            <a:ext cx="6941129" cy="428105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just"/>
            <a:r>
              <a:rPr lang="ru-RU" sz="2800" dirty="0"/>
              <a:t>С целью осуществления </a:t>
            </a:r>
            <a:r>
              <a:rPr lang="ru-RU" sz="2800" b="1" dirty="0"/>
              <a:t>контроля качества </a:t>
            </a:r>
            <a:r>
              <a:rPr lang="ru-RU" sz="2800" dirty="0"/>
              <a:t>разрешенных для применения </a:t>
            </a:r>
            <a:r>
              <a:rPr lang="ru-RU" sz="2800" b="1" dirty="0"/>
              <a:t>лекарственных средств </a:t>
            </a:r>
            <a:r>
              <a:rPr lang="ru-RU" sz="2800" dirty="0" smtClean="0"/>
              <a:t>НКЗ поручил </a:t>
            </a:r>
            <a:r>
              <a:rPr lang="ru-RU" sz="2800" dirty="0"/>
              <a:t>специально созданной в </a:t>
            </a:r>
            <a:r>
              <a:rPr lang="ru-RU" sz="2800" b="1" i="1" dirty="0"/>
              <a:t>1923</a:t>
            </a:r>
            <a:r>
              <a:rPr lang="ru-RU" sz="2800" dirty="0"/>
              <a:t> году </a:t>
            </a:r>
            <a:r>
              <a:rPr lang="ru-RU" sz="2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Фармакопейной комиссии </a:t>
            </a:r>
            <a:r>
              <a:rPr lang="ru-RU" sz="2800" dirty="0"/>
              <a:t>под председательством </a:t>
            </a:r>
            <a:r>
              <a:rPr lang="ru-RU" sz="2800" dirty="0" smtClean="0"/>
              <a:t>профессора А.Е. Чичибабина </a:t>
            </a:r>
            <a:r>
              <a:rPr lang="ru-RU" sz="2800" dirty="0"/>
              <a:t>подготовить проект новой советской фармакопеи.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929" y="293347"/>
            <a:ext cx="3743871" cy="468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3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1"/>
          <a:stretch/>
        </p:blipFill>
        <p:spPr>
          <a:xfrm>
            <a:off x="82660" y="77494"/>
            <a:ext cx="6659104" cy="443638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2281" y="4046947"/>
            <a:ext cx="7517991" cy="274435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2000" dirty="0"/>
              <a:t>Первое </a:t>
            </a:r>
            <a:r>
              <a:rPr lang="ru-RU" sz="2000" b="1" dirty="0"/>
              <a:t>«Положение о регистрации готовых фармацевтических средств и новых </a:t>
            </a:r>
            <a:r>
              <a:rPr lang="ru-RU" sz="2000" b="1" dirty="0" smtClean="0"/>
              <a:t>фармацевтических препаратов</a:t>
            </a:r>
            <a:r>
              <a:rPr lang="ru-RU" sz="2000" b="1" dirty="0"/>
              <a:t>»</a:t>
            </a:r>
            <a:r>
              <a:rPr lang="ru-RU" sz="2000" dirty="0"/>
              <a:t> было утверждено циркуляром НКЗ </a:t>
            </a:r>
            <a:r>
              <a:rPr lang="ru-RU" sz="2000" dirty="0" smtClean="0"/>
              <a:t>от 25 </a:t>
            </a:r>
            <a:r>
              <a:rPr lang="ru-RU" sz="2000" dirty="0"/>
              <a:t>мая </a:t>
            </a:r>
            <a:r>
              <a:rPr lang="ru-RU" sz="2000" b="1" i="1" dirty="0"/>
              <a:t>1926</a:t>
            </a:r>
            <a:r>
              <a:rPr lang="ru-RU" sz="2000" dirty="0"/>
              <a:t> года.</a:t>
            </a:r>
          </a:p>
          <a:p>
            <a:pPr algn="just"/>
            <a:r>
              <a:rPr lang="ru-RU" sz="2000" dirty="0" smtClean="0"/>
              <a:t>Учреждения </a:t>
            </a:r>
            <a:r>
              <a:rPr lang="ru-RU" sz="2000" dirty="0"/>
              <a:t>и лица, желающие выпускать </a:t>
            </a:r>
            <a:r>
              <a:rPr lang="ru-RU" sz="2000" dirty="0" smtClean="0"/>
              <a:t>в продажу фармацевтические </a:t>
            </a:r>
            <a:r>
              <a:rPr lang="ru-RU" sz="2000" dirty="0"/>
              <a:t>готовые средства и </a:t>
            </a:r>
            <a:r>
              <a:rPr lang="ru-RU" sz="2000" dirty="0" smtClean="0"/>
              <a:t>новые препараты</a:t>
            </a:r>
            <a:r>
              <a:rPr lang="ru-RU" sz="2000" dirty="0"/>
              <a:t>, должны </a:t>
            </a:r>
            <a:r>
              <a:rPr lang="ru-RU" sz="2000" b="1" dirty="0"/>
              <a:t>зарегистрировать</a:t>
            </a:r>
            <a:r>
              <a:rPr lang="ru-RU" sz="2000" dirty="0"/>
              <a:t> таковые </a:t>
            </a:r>
            <a:r>
              <a:rPr lang="ru-RU" sz="2000" b="1" dirty="0"/>
              <a:t>в лечебном отделе НКЗ</a:t>
            </a:r>
            <a:r>
              <a:rPr lang="ru-RU" sz="20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70792" y="508001"/>
            <a:ext cx="4499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Фото из архива ФГБУ «НЦЭСМП» Минздрава России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24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890541"/>
            <a:ext cx="8761413" cy="706964"/>
          </a:xfrm>
        </p:spPr>
        <p:txBody>
          <a:bodyPr/>
          <a:lstStyle/>
          <a:p>
            <a:pPr algn="just"/>
            <a:r>
              <a:rPr lang="ru-RU" sz="2400" dirty="0">
                <a:solidFill>
                  <a:schemeClr val="bg1"/>
                </a:solidFill>
              </a:rPr>
              <a:t>В </a:t>
            </a:r>
            <a:r>
              <a:rPr lang="ru-RU" sz="2400" b="1" i="1" dirty="0">
                <a:solidFill>
                  <a:schemeClr val="bg1"/>
                </a:solidFill>
              </a:rPr>
              <a:t>1937</a:t>
            </a:r>
            <a:r>
              <a:rPr lang="ru-RU" sz="2400" dirty="0">
                <a:solidFill>
                  <a:schemeClr val="bg1"/>
                </a:solidFill>
              </a:rPr>
              <a:t> году Совет Народных Комиссаров СССР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принял специальное решение </a:t>
            </a:r>
            <a:r>
              <a:rPr lang="ru-RU" sz="2400" b="1" dirty="0">
                <a:solidFill>
                  <a:schemeClr val="bg1"/>
                </a:solidFill>
              </a:rPr>
              <a:t>«О производстве и выпуске новых фармацевтических препаратов», </a:t>
            </a:r>
            <a:r>
              <a:rPr lang="ru-RU" sz="2400" dirty="0">
                <a:solidFill>
                  <a:schemeClr val="bg1"/>
                </a:solidFill>
              </a:rPr>
              <a:t>в соответствии с которым: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3063" y="2492664"/>
            <a:ext cx="8825659" cy="28413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ru-RU" sz="2400" dirty="0" smtClean="0"/>
              <a:t>изготовление </a:t>
            </a:r>
            <a:r>
              <a:rPr lang="ru-RU" sz="2400" dirty="0"/>
              <a:t>и выпуск в продажу новых </a:t>
            </a:r>
            <a:r>
              <a:rPr lang="ru-RU" sz="2400" dirty="0" smtClean="0"/>
              <a:t>фармацевтических препаратов </a:t>
            </a:r>
            <a:r>
              <a:rPr lang="ru-RU" sz="2400" dirty="0"/>
              <a:t>могут производиться исключительно государственными и </a:t>
            </a:r>
            <a:r>
              <a:rPr lang="ru-RU" sz="2400" dirty="0" smtClean="0"/>
              <a:t>кооперативными предприятиями </a:t>
            </a:r>
            <a:r>
              <a:rPr lang="ru-RU" sz="2400" dirty="0"/>
              <a:t>и не иначе как </a:t>
            </a:r>
            <a:r>
              <a:rPr lang="ru-RU" sz="2400" b="1" dirty="0"/>
              <a:t>с разрешения </a:t>
            </a:r>
            <a:r>
              <a:rPr lang="ru-RU" sz="2400" b="1" dirty="0" smtClean="0"/>
              <a:t>НКЗ СССР</a:t>
            </a:r>
            <a:r>
              <a:rPr lang="ru-RU" sz="2400" dirty="0" smtClean="0"/>
              <a:t> </a:t>
            </a:r>
            <a:r>
              <a:rPr lang="ru-RU" sz="2400" dirty="0"/>
              <a:t>на каждый новый препарат;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400" dirty="0" smtClean="0"/>
              <a:t>НКЗ </a:t>
            </a:r>
            <a:r>
              <a:rPr lang="ru-RU" sz="2400" dirty="0"/>
              <a:t>СССР </a:t>
            </a:r>
            <a:r>
              <a:rPr lang="ru-RU" sz="2400" b="1" dirty="0"/>
              <a:t>дает разрешение на выпуск </a:t>
            </a:r>
            <a:r>
              <a:rPr lang="ru-RU" sz="2400" dirty="0"/>
              <a:t>препарата или отказывает в таковом;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4422" y="4095750"/>
            <a:ext cx="2422663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2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3030" t="8949" r="31334" b="7311"/>
          <a:stretch/>
        </p:blipFill>
        <p:spPr>
          <a:xfrm>
            <a:off x="9116297" y="116081"/>
            <a:ext cx="2964871" cy="463891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5245" y="3046845"/>
            <a:ext cx="8825659" cy="34163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ru-RU" sz="2400" b="1" dirty="0" smtClean="0"/>
              <a:t>каждый </a:t>
            </a:r>
            <a:r>
              <a:rPr lang="ru-RU" sz="2400" b="1" dirty="0"/>
              <a:t>разрешенный </a:t>
            </a:r>
            <a:r>
              <a:rPr lang="ru-RU" sz="2400" dirty="0"/>
              <a:t>к производству и выпуску новый фармацевтический препарат в НКЗ </a:t>
            </a:r>
            <a:r>
              <a:rPr lang="ru-RU" sz="2400" dirty="0" smtClean="0"/>
              <a:t>СССР</a:t>
            </a:r>
            <a:r>
              <a:rPr lang="en-US" sz="2400" dirty="0" smtClean="0"/>
              <a:t> </a:t>
            </a:r>
            <a:r>
              <a:rPr lang="ru-RU" sz="2400" b="1" dirty="0" smtClean="0"/>
              <a:t>заносится </a:t>
            </a:r>
            <a:r>
              <a:rPr lang="ru-RU" sz="2400" b="1" dirty="0"/>
              <a:t>в</a:t>
            </a:r>
            <a:r>
              <a:rPr lang="ru-RU" sz="2400" dirty="0"/>
              <a:t> специальный </a:t>
            </a:r>
            <a:r>
              <a:rPr lang="ru-RU" sz="2400" b="1" dirty="0"/>
              <a:t>Государственный </a:t>
            </a:r>
            <a:r>
              <a:rPr lang="ru-RU" sz="2400" b="1" dirty="0" smtClean="0"/>
              <a:t>реестр</a:t>
            </a:r>
            <a:r>
              <a:rPr lang="en-US" sz="2400" b="1" dirty="0" smtClean="0"/>
              <a:t> </a:t>
            </a:r>
            <a:r>
              <a:rPr lang="ru-RU" sz="2400" dirty="0" smtClean="0"/>
              <a:t>разрешенных </a:t>
            </a:r>
            <a:r>
              <a:rPr lang="ru-RU" sz="2400" dirty="0"/>
              <a:t>к производству и выпуску в СССР новых фармацевтических препаратов;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400" dirty="0" smtClean="0"/>
              <a:t>в </a:t>
            </a:r>
            <a:r>
              <a:rPr lang="ru-RU" sz="2400" dirty="0"/>
              <a:t>медицинской практике могут </a:t>
            </a:r>
            <a:r>
              <a:rPr lang="ru-RU" sz="2400" dirty="0" smtClean="0"/>
              <a:t>применяться</a:t>
            </a:r>
            <a:r>
              <a:rPr lang="en-US" sz="2400" dirty="0" smtClean="0"/>
              <a:t> </a:t>
            </a:r>
            <a:r>
              <a:rPr lang="ru-RU" sz="2400" b="1" dirty="0" smtClean="0"/>
              <a:t>только </a:t>
            </a:r>
            <a:r>
              <a:rPr lang="ru-RU" sz="2400" b="1" dirty="0"/>
              <a:t>лекарственные средства</a:t>
            </a:r>
            <a:r>
              <a:rPr lang="ru-RU" sz="2400" dirty="0"/>
              <a:t>, включенные в </a:t>
            </a:r>
            <a:r>
              <a:rPr lang="ru-RU" sz="2400" b="1" dirty="0"/>
              <a:t>Государственный реестр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541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835" y="2660070"/>
            <a:ext cx="9116291" cy="41148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200" dirty="0"/>
              <a:t>В </a:t>
            </a:r>
            <a:r>
              <a:rPr lang="ru-RU" sz="2200" b="1" i="1" dirty="0"/>
              <a:t>1938</a:t>
            </a:r>
            <a:r>
              <a:rPr lang="ru-RU" sz="2200" dirty="0"/>
              <a:t> году из состава Фармакопейной </a:t>
            </a:r>
            <a:r>
              <a:rPr lang="ru-RU" sz="2200" dirty="0" smtClean="0"/>
              <a:t>комиссии</a:t>
            </a:r>
            <a:r>
              <a:rPr lang="en-US" sz="2200" dirty="0" smtClean="0"/>
              <a:t> </a:t>
            </a:r>
            <a:r>
              <a:rPr lang="ru-RU" sz="2200" dirty="0" smtClean="0"/>
              <a:t>была </a:t>
            </a:r>
            <a:r>
              <a:rPr lang="ru-RU" sz="2200" dirty="0"/>
              <a:t>выделена Фармакологическая комиссия, которая в последующем была переименована в </a:t>
            </a:r>
            <a:r>
              <a:rPr lang="ru-RU" sz="2200" b="1" dirty="0"/>
              <a:t>Фармакологический комитет</a:t>
            </a:r>
            <a:r>
              <a:rPr lang="ru-RU" sz="2200" dirty="0"/>
              <a:t>, первым председателем </a:t>
            </a:r>
            <a:r>
              <a:rPr lang="ru-RU" sz="2200" dirty="0" smtClean="0"/>
              <a:t>которого</a:t>
            </a:r>
            <a:r>
              <a:rPr lang="en-US" sz="2200" dirty="0" smtClean="0"/>
              <a:t> </a:t>
            </a:r>
            <a:r>
              <a:rPr lang="ru-RU" sz="2200" dirty="0" smtClean="0"/>
              <a:t>стал </a:t>
            </a:r>
            <a:r>
              <a:rPr lang="ru-RU" sz="2200" dirty="0"/>
              <a:t>профессор </a:t>
            </a:r>
            <a:r>
              <a:rPr lang="ru-RU" sz="2200" dirty="0" smtClean="0"/>
              <a:t>В.В</a:t>
            </a:r>
            <a:r>
              <a:rPr lang="ru-RU" sz="2200" dirty="0"/>
              <a:t>. Николаев.</a:t>
            </a:r>
          </a:p>
          <a:p>
            <a:pPr marL="0" indent="0" algn="just">
              <a:buNone/>
            </a:pPr>
            <a:r>
              <a:rPr lang="ru-RU" sz="2200" b="1" dirty="0"/>
              <a:t>Задачами</a:t>
            </a:r>
            <a:r>
              <a:rPr lang="ru-RU" sz="2200" dirty="0"/>
              <a:t> этой экспертной организации </a:t>
            </a:r>
            <a:r>
              <a:rPr lang="ru-RU" sz="2200" dirty="0" smtClean="0"/>
              <a:t>было</a:t>
            </a:r>
            <a:r>
              <a:rPr lang="en-US" sz="2200" dirty="0" smtClean="0"/>
              <a:t> </a:t>
            </a:r>
            <a:endParaRPr lang="ru-RU" sz="2200" dirty="0" smtClean="0"/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2200" b="1" dirty="0" smtClean="0"/>
              <a:t>рассмотрение </a:t>
            </a:r>
            <a:r>
              <a:rPr lang="ru-RU" sz="2200" b="1" dirty="0"/>
              <a:t>материалов </a:t>
            </a:r>
            <a:r>
              <a:rPr lang="ru-RU" sz="2200" dirty="0"/>
              <a:t>по экспериментальным </a:t>
            </a:r>
            <a:r>
              <a:rPr lang="ru-RU" sz="2200" dirty="0" smtClean="0"/>
              <a:t>и</a:t>
            </a:r>
            <a:r>
              <a:rPr lang="en-US" sz="2200" dirty="0" smtClean="0"/>
              <a:t> </a:t>
            </a:r>
            <a:r>
              <a:rPr lang="ru-RU" sz="2200" dirty="0" smtClean="0"/>
              <a:t>клиническим </a:t>
            </a:r>
            <a:r>
              <a:rPr lang="ru-RU" sz="2200" dirty="0"/>
              <a:t>исследованиям эффективности и безопасности новых лекарственных препаратов и </a:t>
            </a:r>
            <a:endParaRPr lang="ru-RU" sz="2200" dirty="0" smtClean="0"/>
          </a:p>
          <a:p>
            <a:pPr algn="just">
              <a:buFont typeface="Wingdings" panose="05000000000000000000" pitchFamily="2" charset="2"/>
              <a:buChar char="§"/>
            </a:pPr>
            <a:r>
              <a:rPr lang="ru-RU" sz="2200" b="1" dirty="0" smtClean="0"/>
              <a:t>подготовка </a:t>
            </a:r>
            <a:r>
              <a:rPr lang="ru-RU" sz="2200" b="1" dirty="0"/>
              <a:t>рекомендаций </a:t>
            </a:r>
            <a:r>
              <a:rPr lang="ru-RU" sz="2200" dirty="0"/>
              <a:t>к разрешению их применения </a:t>
            </a:r>
            <a:r>
              <a:rPr lang="ru-RU" sz="2200" dirty="0" smtClean="0"/>
              <a:t>в</a:t>
            </a:r>
            <a:r>
              <a:rPr lang="en-US" sz="2200" dirty="0" smtClean="0"/>
              <a:t> </a:t>
            </a:r>
            <a:r>
              <a:rPr lang="ru-RU" sz="2200" dirty="0" smtClean="0"/>
              <a:t>медицинской </a:t>
            </a:r>
            <a:r>
              <a:rPr lang="ru-RU" sz="2200" dirty="0"/>
              <a:t>практике и промышленному выпуску.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7448" y="104651"/>
            <a:ext cx="2709898" cy="33538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1366" y="3531055"/>
            <a:ext cx="2430684" cy="31890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58591" y="61109"/>
            <a:ext cx="3918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Николаев Владимир Васильевич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627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3519" y="795715"/>
            <a:ext cx="4633167" cy="942218"/>
          </a:xfr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/>
          <a:p>
            <a:pPr algn="ctr"/>
            <a:r>
              <a:rPr lang="ru-RU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Меню</a:t>
            </a:r>
            <a:endParaRPr lang="ru-RU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50798" y="2423884"/>
            <a:ext cx="4127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Хронология событий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950798" y="3142341"/>
            <a:ext cx="7678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Основные вехи развития ФГБУ «НЦЭСМП» Минздрава России (1917-1999)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950798" y="4156375"/>
            <a:ext cx="6759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Основные вехи развития (1999 - по </a:t>
            </a:r>
            <a:r>
              <a:rPr lang="ru-RU" sz="2400" b="1" dirty="0" err="1" smtClean="0"/>
              <a:t>н.в</a:t>
            </a:r>
            <a:r>
              <a:rPr lang="ru-RU" sz="2400" b="1" dirty="0" smtClean="0"/>
              <a:t>.)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950798" y="5918585"/>
            <a:ext cx="5365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ГИСК им. А.Л. Тарасевича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950798" y="4995649"/>
            <a:ext cx="5467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Секция исторической памяти</a:t>
            </a:r>
            <a:endParaRPr lang="ru-RU" sz="2400" b="1" dirty="0"/>
          </a:p>
        </p:txBody>
      </p:sp>
      <p:sp>
        <p:nvSpPr>
          <p:cNvPr id="10" name="Управляющая кнопка: далее 9">
            <a:hlinkClick r:id="rId2" action="ppaction://hlinksldjump" highlightClick="1"/>
          </p:cNvPr>
          <p:cNvSpPr/>
          <p:nvPr/>
        </p:nvSpPr>
        <p:spPr>
          <a:xfrm>
            <a:off x="1387183" y="2265283"/>
            <a:ext cx="1306286" cy="635835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алее 10">
            <a:hlinkClick r:id="rId3" action="ppaction://hlinksldjump" highlightClick="1"/>
          </p:cNvPr>
          <p:cNvSpPr/>
          <p:nvPr/>
        </p:nvSpPr>
        <p:spPr>
          <a:xfrm>
            <a:off x="1387183" y="3139547"/>
            <a:ext cx="1306286" cy="635835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алее 11">
            <a:hlinkClick r:id="rId4" action="ppaction://hlinksldjump" highlightClick="1"/>
          </p:cNvPr>
          <p:cNvSpPr/>
          <p:nvPr/>
        </p:nvSpPr>
        <p:spPr>
          <a:xfrm>
            <a:off x="1387183" y="5802475"/>
            <a:ext cx="1306286" cy="635835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алее 12">
            <a:hlinkClick r:id="rId5" action="ppaction://hlinksldjump" highlightClick="1"/>
          </p:cNvPr>
          <p:cNvSpPr/>
          <p:nvPr/>
        </p:nvSpPr>
        <p:spPr>
          <a:xfrm>
            <a:off x="1387183" y="4013811"/>
            <a:ext cx="1306286" cy="635835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rId6" action="ppaction://hlinksldjump" highlightClick="1"/>
          </p:cNvPr>
          <p:cNvSpPr/>
          <p:nvPr/>
        </p:nvSpPr>
        <p:spPr>
          <a:xfrm>
            <a:off x="1387183" y="4905985"/>
            <a:ext cx="1306286" cy="635835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00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877" y="61991"/>
            <a:ext cx="4931552" cy="67540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778" y="61991"/>
            <a:ext cx="4940079" cy="67540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72699" y="2139258"/>
            <a:ext cx="20193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Протоколы заседаний </a:t>
            </a:r>
            <a:r>
              <a:rPr lang="ru-RU" b="1" dirty="0" smtClean="0"/>
              <a:t>фармакологи-</a:t>
            </a:r>
          </a:p>
          <a:p>
            <a:pPr algn="ctr"/>
            <a:r>
              <a:rPr lang="ru-RU" b="1" dirty="0" err="1" smtClean="0"/>
              <a:t>ческого</a:t>
            </a:r>
            <a:r>
              <a:rPr lang="ru-RU" b="1" dirty="0" smtClean="0"/>
              <a:t> </a:t>
            </a:r>
            <a:r>
              <a:rPr lang="ru-RU" b="1" dirty="0"/>
              <a:t>комитета учёного совета Минздрава СССР 1941-43 г</a:t>
            </a:r>
            <a:r>
              <a:rPr lang="ru-RU" b="1" dirty="0" smtClean="0"/>
              <a:t>.</a:t>
            </a:r>
          </a:p>
          <a:p>
            <a:pPr algn="ctr"/>
            <a:r>
              <a:rPr lang="ru-RU" dirty="0" smtClean="0"/>
              <a:t>(из архива</a:t>
            </a:r>
          </a:p>
          <a:p>
            <a:pPr algn="ctr"/>
            <a:r>
              <a:rPr lang="ru-RU" dirty="0" smtClean="0"/>
              <a:t>ФГБУ «НЦЭСМП» Минздрава России)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754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9758" y="61778"/>
            <a:ext cx="4843616" cy="66896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102" y="61778"/>
            <a:ext cx="5440830" cy="668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7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901" y="61778"/>
            <a:ext cx="6905625" cy="391477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030" y="1983782"/>
            <a:ext cx="5385532" cy="483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9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49617" y="3213103"/>
            <a:ext cx="2835155" cy="706964"/>
          </a:xfrm>
        </p:spPr>
        <p:txBody>
          <a:bodyPr/>
          <a:lstStyle/>
          <a:p>
            <a:pPr algn="r"/>
            <a:r>
              <a:rPr lang="ru-RU" sz="1400" dirty="0" smtClean="0">
                <a:solidFill>
                  <a:schemeClr val="tx1"/>
                </a:solidFill>
              </a:rPr>
              <a:t>Бабаян </a:t>
            </a:r>
            <a:r>
              <a:rPr lang="ru-RU" sz="1400" dirty="0">
                <a:solidFill>
                  <a:schemeClr val="tx1"/>
                </a:solidFill>
              </a:rPr>
              <a:t>Эдуард </a:t>
            </a:r>
            <a:r>
              <a:rPr lang="ru-RU" sz="1400" dirty="0" err="1">
                <a:solidFill>
                  <a:schemeClr val="tx1"/>
                </a:solidFill>
              </a:rPr>
              <a:t>Арменакович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0617" y="122094"/>
            <a:ext cx="4714155" cy="313776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1283" y="3116118"/>
            <a:ext cx="8825659" cy="357562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/>
              <a:t>В </a:t>
            </a:r>
            <a:r>
              <a:rPr lang="ru-RU" sz="2000" b="1" i="1" dirty="0"/>
              <a:t>1963</a:t>
            </a:r>
            <a:r>
              <a:rPr lang="ru-RU" sz="2000" dirty="0"/>
              <a:t> году Минздрав СССР принял решение </a:t>
            </a:r>
            <a:r>
              <a:rPr lang="ru-RU" sz="2000" dirty="0" smtClean="0"/>
              <a:t>о</a:t>
            </a:r>
            <a:r>
              <a:rPr lang="en-US" sz="2000" dirty="0" smtClean="0"/>
              <a:t> </a:t>
            </a:r>
            <a:r>
              <a:rPr lang="ru-RU" sz="2000" dirty="0" smtClean="0"/>
              <a:t>централизации </a:t>
            </a:r>
            <a:r>
              <a:rPr lang="ru-RU" sz="2000" dirty="0"/>
              <a:t>контроля за лекарственными препаратами и создал специальное </a:t>
            </a:r>
            <a:r>
              <a:rPr lang="ru-RU" sz="2000" b="1" dirty="0"/>
              <a:t>Управление по внедрению новых лекарственных средств и </a:t>
            </a:r>
            <a:r>
              <a:rPr lang="ru-RU" sz="2000" b="1" dirty="0" smtClean="0"/>
              <a:t>медицинской</a:t>
            </a:r>
            <a:r>
              <a:rPr lang="en-US" sz="2000" b="1" dirty="0" smtClean="0"/>
              <a:t> </a:t>
            </a:r>
            <a:r>
              <a:rPr lang="ru-RU" sz="2000" b="1" dirty="0" smtClean="0"/>
              <a:t>техники</a:t>
            </a:r>
            <a:r>
              <a:rPr lang="ru-RU" sz="2000" dirty="0"/>
              <a:t>, к компетенции которого были отнесены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dirty="0"/>
              <a:t>процедуры организации и проведения испытаний,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dirty="0"/>
              <a:t>разработка и контроль необходимых документов </a:t>
            </a:r>
            <a:r>
              <a:rPr lang="ru-RU" sz="2000" dirty="0" smtClean="0"/>
              <a:t>и</a:t>
            </a:r>
            <a:r>
              <a:rPr lang="en-US" sz="2000" dirty="0" smtClean="0"/>
              <a:t> </a:t>
            </a:r>
            <a:r>
              <a:rPr lang="ru-RU" sz="2000" dirty="0" smtClean="0"/>
              <a:t>проектов </a:t>
            </a:r>
            <a:r>
              <a:rPr lang="ru-RU" sz="2000" dirty="0"/>
              <a:t>приказов министра здравоохранения </a:t>
            </a:r>
            <a:r>
              <a:rPr lang="ru-RU" sz="2000" dirty="0" smtClean="0"/>
              <a:t>СССР</a:t>
            </a:r>
            <a:r>
              <a:rPr lang="en-US" sz="2000" dirty="0" smtClean="0"/>
              <a:t> </a:t>
            </a:r>
            <a:r>
              <a:rPr lang="ru-RU" sz="2000" dirty="0" smtClean="0"/>
              <a:t>о </a:t>
            </a:r>
            <a:r>
              <a:rPr lang="ru-RU" sz="2000" dirty="0"/>
              <a:t>разрешении производства и применения в медицинской практике новых лекарственных </a:t>
            </a:r>
            <a:r>
              <a:rPr lang="ru-RU" sz="2000" dirty="0" smtClean="0"/>
              <a:t>препаратов</a:t>
            </a:r>
            <a:r>
              <a:rPr lang="en-US" sz="2000" dirty="0" smtClean="0"/>
              <a:t> </a:t>
            </a:r>
            <a:r>
              <a:rPr lang="ru-RU" sz="2000" dirty="0" smtClean="0"/>
              <a:t>и </a:t>
            </a:r>
            <a:r>
              <a:rPr lang="ru-RU" sz="2000" dirty="0"/>
              <a:t>медицинской </a:t>
            </a:r>
            <a:r>
              <a:rPr lang="ru-RU" sz="2000" dirty="0" smtClean="0"/>
              <a:t>техники.</a:t>
            </a:r>
            <a:endParaRPr lang="en-US" sz="2000" dirty="0" smtClean="0"/>
          </a:p>
          <a:p>
            <a:pPr marL="0" indent="0" algn="just">
              <a:buNone/>
            </a:pPr>
            <a:r>
              <a:rPr lang="ru-RU" sz="2000" dirty="0" smtClean="0"/>
              <a:t>Начальником </a:t>
            </a:r>
            <a:r>
              <a:rPr lang="ru-RU" sz="2000" dirty="0"/>
              <a:t>этого управления был назначен </a:t>
            </a:r>
            <a:r>
              <a:rPr lang="ru-RU" sz="2000" dirty="0" smtClean="0"/>
              <a:t>Э.А</a:t>
            </a:r>
            <a:r>
              <a:rPr lang="ru-RU" sz="2000" dirty="0"/>
              <a:t>. Бабаян.</a:t>
            </a:r>
          </a:p>
        </p:txBody>
      </p:sp>
    </p:spTree>
    <p:extLst>
      <p:ext uri="{BB962C8B-B14F-4D97-AF65-F5344CB8AC3E}">
        <p14:creationId xmlns:p14="http://schemas.microsoft.com/office/powerpoint/2010/main" val="357996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031" y="4742480"/>
            <a:ext cx="11831293" cy="1945507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2800" dirty="0"/>
              <a:t>В качестве </a:t>
            </a:r>
            <a:r>
              <a:rPr lang="ru-RU" sz="2800" b="1" dirty="0"/>
              <a:t>экспертных органов </a:t>
            </a:r>
            <a:r>
              <a:rPr lang="ru-RU" sz="2800" dirty="0"/>
              <a:t>этому управлению были приданы </a:t>
            </a:r>
            <a:r>
              <a:rPr lang="ru-RU" sz="2800" b="1" dirty="0"/>
              <a:t>Фармакологический</a:t>
            </a:r>
            <a:r>
              <a:rPr lang="ru-RU" sz="2800" dirty="0"/>
              <a:t> и </a:t>
            </a:r>
            <a:r>
              <a:rPr lang="ru-RU" sz="2800" b="1" dirty="0"/>
              <a:t>Фармакопейный комитеты</a:t>
            </a:r>
            <a:r>
              <a:rPr lang="ru-RU" sz="2800" dirty="0"/>
              <a:t>, </a:t>
            </a:r>
            <a:r>
              <a:rPr lang="ru-RU" sz="2800" b="1" dirty="0"/>
              <a:t>Всесоюзный центр </a:t>
            </a:r>
            <a:r>
              <a:rPr lang="ru-RU" sz="2800" dirty="0"/>
              <a:t>по </a:t>
            </a:r>
            <a:r>
              <a:rPr lang="ru-RU" sz="2800" dirty="0" smtClean="0"/>
              <a:t>изучению побочного </a:t>
            </a:r>
            <a:r>
              <a:rPr lang="ru-RU" sz="2800" dirty="0"/>
              <a:t>действия лекарственных средств и </a:t>
            </a:r>
            <a:r>
              <a:rPr lang="ru-RU" sz="2800" b="1" dirty="0"/>
              <a:t>Комитет</a:t>
            </a:r>
            <a:r>
              <a:rPr lang="ru-RU" sz="2800" dirty="0"/>
              <a:t> по новой медицинской технике.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2" y="232470"/>
            <a:ext cx="6633920" cy="43627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0" t="1356" r="9378" b="10735"/>
          <a:stretch/>
        </p:blipFill>
        <p:spPr>
          <a:xfrm>
            <a:off x="6441194" y="61989"/>
            <a:ext cx="5698614" cy="45332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042" y="232470"/>
            <a:ext cx="4499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Фото из архива ФГБУ «НЦЭСМП» Минздрава России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23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0881" y="3060700"/>
            <a:ext cx="7282464" cy="314613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2400" b="1" dirty="0"/>
              <a:t>Регистрация</a:t>
            </a:r>
            <a:r>
              <a:rPr lang="ru-RU" sz="2400" dirty="0"/>
              <a:t> всех лекарственных средств, включая зарубежные, проходила лишь после того, как </a:t>
            </a:r>
            <a:r>
              <a:rPr lang="ru-RU" sz="2400" dirty="0" smtClean="0"/>
              <a:t>они</a:t>
            </a:r>
            <a:r>
              <a:rPr lang="en-US" sz="2400" dirty="0" smtClean="0"/>
              <a:t> </a:t>
            </a:r>
            <a:r>
              <a:rPr lang="ru-RU" sz="2400" dirty="0" smtClean="0"/>
              <a:t>успешно </a:t>
            </a:r>
            <a:r>
              <a:rPr lang="ru-RU" sz="2400" dirty="0"/>
              <a:t>проходили в установленном порядке клинические испытания, были одобрены </a:t>
            </a:r>
            <a:r>
              <a:rPr lang="ru-RU" sz="2400" b="1" dirty="0"/>
              <a:t>Фармакологическим и Фармакопейным комитетами </a:t>
            </a:r>
            <a:r>
              <a:rPr lang="ru-RU" sz="2400" dirty="0"/>
              <a:t>и </a:t>
            </a:r>
            <a:r>
              <a:rPr lang="ru-RU" sz="2400" dirty="0" smtClean="0"/>
              <a:t>разрешены</a:t>
            </a:r>
            <a:r>
              <a:rPr lang="en-US" sz="2400" dirty="0" smtClean="0"/>
              <a:t> </a:t>
            </a:r>
            <a:r>
              <a:rPr lang="ru-RU" sz="2400" b="1" dirty="0" smtClean="0"/>
              <a:t>приказом </a:t>
            </a:r>
            <a:r>
              <a:rPr lang="ru-RU" sz="2400" b="1" dirty="0"/>
              <a:t>министра здравоохранения СССР.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993" y="538185"/>
            <a:ext cx="3441255" cy="279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3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0421" y="2316132"/>
            <a:ext cx="11468746" cy="232843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2800" dirty="0"/>
              <a:t>С целью обеспечения качества поступающих </a:t>
            </a:r>
            <a:r>
              <a:rPr lang="ru-RU" sz="2800" dirty="0" smtClean="0"/>
              <a:t>в обращение </a:t>
            </a:r>
            <a:r>
              <a:rPr lang="ru-RU" sz="2800" dirty="0"/>
              <a:t>лекарственных средств в </a:t>
            </a:r>
            <a:r>
              <a:rPr lang="ru-RU" sz="2800" b="1" i="1" dirty="0"/>
              <a:t>1966</a:t>
            </a:r>
            <a:r>
              <a:rPr lang="ru-RU" sz="2800" dirty="0"/>
              <a:t> году в Минздраве СССР была создана </a:t>
            </a:r>
            <a:r>
              <a:rPr lang="ru-RU" sz="2800" b="1" dirty="0"/>
              <a:t>Государственная инспекция по контролю лекарственных препаратов и изделий медицинской </a:t>
            </a:r>
            <a:r>
              <a:rPr lang="ru-RU" sz="2800" b="1" dirty="0" smtClean="0"/>
              <a:t>техники</a:t>
            </a:r>
            <a:r>
              <a:rPr lang="ru-RU" sz="2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968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0168" b="12543"/>
          <a:stretch/>
        </p:blipFill>
        <p:spPr>
          <a:xfrm>
            <a:off x="2732863" y="77494"/>
            <a:ext cx="6798591" cy="407677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3986" y="4029560"/>
            <a:ext cx="11949192" cy="26967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2400" dirty="0" smtClean="0"/>
              <a:t>Трудно </a:t>
            </a:r>
            <a:r>
              <a:rPr lang="ru-RU" sz="2400" dirty="0"/>
              <a:t>переоценить ту роль, которую </a:t>
            </a:r>
            <a:r>
              <a:rPr lang="ru-RU" sz="2400" dirty="0" smtClean="0"/>
              <a:t>сыграли </a:t>
            </a:r>
            <a:r>
              <a:rPr lang="ru-RU" sz="2400" b="1" dirty="0" smtClean="0"/>
              <a:t>члены </a:t>
            </a:r>
            <a:r>
              <a:rPr lang="ru-RU" sz="2400" b="1" dirty="0"/>
              <a:t>Фармакологического и Фармакопейного комитетов </a:t>
            </a:r>
            <a:r>
              <a:rPr lang="ru-RU" sz="2400" dirty="0"/>
              <a:t>в оценке эффективности, безопасности и качества новых лекарственных средств и внедрении </a:t>
            </a:r>
            <a:r>
              <a:rPr lang="ru-RU" sz="2400" dirty="0" smtClean="0"/>
              <a:t>в медицинскую </a:t>
            </a:r>
            <a:r>
              <a:rPr lang="ru-RU" sz="2400" dirty="0"/>
              <a:t>практику высокоэффективных и безопасных лекарственных препаратов. </a:t>
            </a:r>
            <a:r>
              <a:rPr lang="ru-RU" sz="2400" dirty="0" smtClean="0"/>
              <a:t>Однако </a:t>
            </a:r>
            <a:r>
              <a:rPr lang="ru-RU" sz="2400" dirty="0"/>
              <a:t>при </a:t>
            </a:r>
            <a:r>
              <a:rPr lang="ru-RU" sz="2400" dirty="0" smtClean="0"/>
              <a:t>этом существовавшая </a:t>
            </a:r>
            <a:r>
              <a:rPr lang="ru-RU" sz="2400" dirty="0"/>
              <a:t>в СССР </a:t>
            </a:r>
            <a:r>
              <a:rPr lang="ru-RU" sz="2400" b="1" dirty="0"/>
              <a:t>система экспертной </a:t>
            </a:r>
            <a:r>
              <a:rPr lang="ru-RU" sz="2400" b="1" dirty="0" smtClean="0"/>
              <a:t>оценки материалов</a:t>
            </a:r>
            <a:r>
              <a:rPr lang="ru-RU" sz="2400" dirty="0" smtClean="0"/>
              <a:t> </a:t>
            </a:r>
            <a:r>
              <a:rPr lang="ru-RU" sz="2400" dirty="0"/>
              <a:t>на новые фармакологические </a:t>
            </a:r>
            <a:r>
              <a:rPr lang="ru-RU" sz="2400" dirty="0" smtClean="0"/>
              <a:t>препараты </a:t>
            </a:r>
            <a:r>
              <a:rPr lang="ru-RU" sz="2400" b="1" dirty="0" smtClean="0"/>
              <a:t>требовала совершенствования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032025" y="82417"/>
            <a:ext cx="4499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Фото из архива ФГБУ «НЦЭСМП» Минздрава России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38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45534" y="3871851"/>
            <a:ext cx="2421058" cy="706964"/>
          </a:xfrm>
        </p:spPr>
        <p:txBody>
          <a:bodyPr/>
          <a:lstStyle/>
          <a:p>
            <a:pPr algn="r"/>
            <a:r>
              <a:rPr lang="ru-RU" sz="2000" dirty="0" err="1" smtClean="0">
                <a:solidFill>
                  <a:schemeClr val="tx1"/>
                </a:solidFill>
              </a:rPr>
              <a:t>Лепахин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Владимир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Константинович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710" y="3235645"/>
            <a:ext cx="8825659" cy="345962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400" dirty="0" smtClean="0"/>
              <a:t>Подтверждением </a:t>
            </a:r>
            <a:r>
              <a:rPr lang="ru-RU" sz="2400" dirty="0"/>
              <a:t>этому стало </a:t>
            </a:r>
            <a:r>
              <a:rPr lang="ru-RU" sz="2400" dirty="0" smtClean="0"/>
              <a:t>провед</a:t>
            </a:r>
            <a:r>
              <a:rPr lang="ru-RU" sz="2400" dirty="0"/>
              <a:t>ё</a:t>
            </a:r>
            <a:r>
              <a:rPr lang="ru-RU" sz="2400" dirty="0" smtClean="0"/>
              <a:t>нное в</a:t>
            </a:r>
            <a:r>
              <a:rPr lang="en-US" sz="2400" dirty="0" smtClean="0"/>
              <a:t> </a:t>
            </a:r>
            <a:r>
              <a:rPr lang="ru-RU" sz="2400" b="1" i="1" dirty="0" smtClean="0"/>
              <a:t>1980-х</a:t>
            </a:r>
            <a:r>
              <a:rPr lang="ru-RU" sz="2400" dirty="0" smtClean="0"/>
              <a:t> </a:t>
            </a:r>
            <a:r>
              <a:rPr lang="ru-RU" sz="2400" dirty="0"/>
              <a:t>гг. председателем Фармакологического комитета профессором </a:t>
            </a:r>
            <a:r>
              <a:rPr lang="ru-RU" sz="2400" dirty="0" smtClean="0"/>
              <a:t>В.К. </a:t>
            </a:r>
            <a:r>
              <a:rPr lang="ru-RU" sz="2400" dirty="0" err="1" smtClean="0"/>
              <a:t>Лепахиным</a:t>
            </a:r>
            <a:r>
              <a:rPr lang="ru-RU" sz="2400" dirty="0" smtClean="0"/>
              <a:t> </a:t>
            </a:r>
            <a:r>
              <a:rPr lang="ru-RU" sz="2400" b="1" dirty="0"/>
              <a:t>специальное исследование </a:t>
            </a:r>
            <a:r>
              <a:rPr lang="ru-RU" sz="2400" dirty="0"/>
              <a:t>различных этапов изучения и регистрации новых лекарственных средств и </a:t>
            </a:r>
            <a:r>
              <a:rPr lang="ru-RU" sz="2400" b="1" dirty="0" smtClean="0"/>
              <a:t>сравнительный</a:t>
            </a:r>
            <a:r>
              <a:rPr lang="en-US" sz="2400" b="1" dirty="0" smtClean="0"/>
              <a:t> </a:t>
            </a:r>
            <a:r>
              <a:rPr lang="ru-RU" sz="2400" b="1" dirty="0" smtClean="0"/>
              <a:t>анализ </a:t>
            </a:r>
            <a:r>
              <a:rPr lang="ru-RU" sz="2400" dirty="0"/>
              <a:t>организации и функционирования контрольно-разрешительных систем разных стран (</a:t>
            </a:r>
            <a:r>
              <a:rPr lang="ru-RU" sz="2400" dirty="0" smtClean="0"/>
              <a:t>СССР,</a:t>
            </a:r>
            <a:r>
              <a:rPr lang="en-US" sz="2400" dirty="0" smtClean="0"/>
              <a:t> </a:t>
            </a:r>
            <a:r>
              <a:rPr lang="ru-RU" sz="2400" dirty="0" smtClean="0"/>
              <a:t>США</a:t>
            </a:r>
            <a:r>
              <a:rPr lang="ru-RU" sz="2400" dirty="0"/>
              <a:t>, Великобритании, Франции и др.).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1935" y="109968"/>
            <a:ext cx="2984657" cy="36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8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686" y="2481944"/>
            <a:ext cx="11814628" cy="248194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just"/>
            <a:r>
              <a:rPr lang="ru-RU" sz="2400" dirty="0"/>
              <a:t>Результаты этого исследования были изложены </a:t>
            </a:r>
            <a:r>
              <a:rPr lang="ru-RU" sz="2400" dirty="0" smtClean="0"/>
              <a:t>в первой </a:t>
            </a:r>
            <a:r>
              <a:rPr lang="ru-RU" sz="2400" dirty="0"/>
              <a:t>в СССР </a:t>
            </a:r>
            <a:r>
              <a:rPr lang="ru-RU" sz="2400" b="1" dirty="0"/>
              <a:t>диссертации</a:t>
            </a:r>
            <a:r>
              <a:rPr lang="ru-RU" sz="2400" dirty="0"/>
              <a:t> </a:t>
            </a:r>
            <a:r>
              <a:rPr lang="ru-RU" sz="2400" dirty="0" err="1" smtClean="0"/>
              <a:t>Лепахина</a:t>
            </a:r>
            <a:r>
              <a:rPr lang="ru-RU" sz="2400" dirty="0" smtClean="0"/>
              <a:t> В.К. на </a:t>
            </a:r>
            <a:r>
              <a:rPr lang="ru-RU" sz="2400" dirty="0"/>
              <a:t>соискание ученой степени доктора наук по этой теме («Фармакокинетические исследования и экспертиза новых </a:t>
            </a:r>
            <a:r>
              <a:rPr lang="ru-RU" sz="2400" dirty="0" smtClean="0"/>
              <a:t>лекарственных средств») </a:t>
            </a:r>
            <a:r>
              <a:rPr lang="ru-RU" sz="2400" dirty="0"/>
              <a:t>и послужили </a:t>
            </a:r>
            <a:r>
              <a:rPr lang="ru-RU" sz="2400" b="1" dirty="0"/>
              <a:t>основанием для создания </a:t>
            </a:r>
            <a:r>
              <a:rPr lang="ru-RU" sz="2400" dirty="0"/>
              <a:t>современной </a:t>
            </a:r>
            <a:r>
              <a:rPr lang="ru-RU" sz="2400" b="1" dirty="0"/>
              <a:t>государственной системы экспертизы </a:t>
            </a:r>
            <a:r>
              <a:rPr lang="ru-RU" sz="2400" dirty="0"/>
              <a:t>материалов на новые лекарственные препараты, включая контроль качества самих препаратов.</a:t>
            </a:r>
          </a:p>
        </p:txBody>
      </p:sp>
    </p:spTree>
    <p:extLst>
      <p:ext uri="{BB962C8B-B14F-4D97-AF65-F5344CB8AC3E}">
        <p14:creationId xmlns:p14="http://schemas.microsoft.com/office/powerpoint/2010/main" val="200920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2961" y="865179"/>
            <a:ext cx="8761413" cy="706964"/>
          </a:xfrm>
        </p:spPr>
        <p:txBody>
          <a:bodyPr/>
          <a:lstStyle/>
          <a:p>
            <a:r>
              <a:rPr lang="ru-RU" dirty="0" smtClean="0"/>
              <a:t>Хронология событий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289" y="2241091"/>
            <a:ext cx="10855487" cy="414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6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279" y="103239"/>
            <a:ext cx="5075191" cy="38021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0555" y="2298699"/>
            <a:ext cx="8825659" cy="439304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400" dirty="0"/>
              <a:t>Рекомендации </a:t>
            </a:r>
            <a:r>
              <a:rPr lang="ru-RU" sz="2400" dirty="0" smtClean="0"/>
              <a:t>В.К</a:t>
            </a:r>
            <a:r>
              <a:rPr lang="ru-RU" sz="2400" dirty="0"/>
              <a:t>. </a:t>
            </a:r>
            <a:r>
              <a:rPr lang="ru-RU" sz="2400" dirty="0" err="1"/>
              <a:t>Лепахина</a:t>
            </a:r>
            <a:r>
              <a:rPr lang="ru-RU" sz="2400" dirty="0"/>
              <a:t> удалось реализовать в ноябре </a:t>
            </a:r>
            <a:r>
              <a:rPr lang="ru-RU" sz="2400" b="1" i="1" dirty="0"/>
              <a:t>1990</a:t>
            </a:r>
            <a:r>
              <a:rPr lang="ru-RU" sz="2400" dirty="0"/>
              <a:t> года, когда по его инициативе </a:t>
            </a:r>
            <a:r>
              <a:rPr lang="ru-RU" sz="2400" dirty="0" smtClean="0"/>
              <a:t>был организован </a:t>
            </a:r>
            <a:r>
              <a:rPr lang="ru-RU" sz="2400" b="1" dirty="0"/>
              <a:t>Всесоюзный научный центр </a:t>
            </a:r>
            <a:r>
              <a:rPr lang="ru-RU" sz="2400" b="1" dirty="0" smtClean="0"/>
              <a:t>экспертизы лекарственных </a:t>
            </a:r>
            <a:r>
              <a:rPr lang="ru-RU" sz="2400" b="1" dirty="0"/>
              <a:t>средств</a:t>
            </a:r>
            <a:r>
              <a:rPr lang="ru-RU" sz="2400" dirty="0"/>
              <a:t> (ВНЦЭЛС) Минздрава </a:t>
            </a:r>
            <a:r>
              <a:rPr lang="ru-RU" sz="2400" dirty="0" smtClean="0"/>
              <a:t>СССР, директором </a:t>
            </a:r>
            <a:r>
              <a:rPr lang="ru-RU" sz="2400" dirty="0"/>
              <a:t>которого он был назначен.</a:t>
            </a:r>
          </a:p>
          <a:p>
            <a:pPr algn="just"/>
            <a:r>
              <a:rPr lang="ru-RU" sz="2400" dirty="0"/>
              <a:t>ВНЦЭЛС был первым в нашей стране государственным экспертным учреждением, специально предназначенным для </a:t>
            </a:r>
            <a:r>
              <a:rPr lang="ru-RU" sz="2400" b="1" dirty="0"/>
              <a:t>объективной научной оценки</a:t>
            </a:r>
            <a:r>
              <a:rPr lang="ru-RU" sz="2400" dirty="0"/>
              <a:t> документации на новые лекарственные препараты и </a:t>
            </a:r>
            <a:r>
              <a:rPr lang="ru-RU" sz="2400" dirty="0" smtClean="0"/>
              <a:t>их образцов.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6933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736x/9b/21/67/9b21677f42e5195c83daae81b3a206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4" y="136238"/>
            <a:ext cx="3893573" cy="516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93573" y="2145885"/>
            <a:ext cx="8185356" cy="460887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400" dirty="0"/>
              <a:t>Этот </a:t>
            </a:r>
            <a:r>
              <a:rPr lang="ru-RU" sz="2400" b="1" dirty="0"/>
              <a:t>Центр</a:t>
            </a:r>
            <a:r>
              <a:rPr lang="ru-RU" sz="2400" dirty="0"/>
              <a:t> был уполномочен проводить </a:t>
            </a:r>
            <a:r>
              <a:rPr lang="ru-RU" sz="2400" b="1" dirty="0" err="1"/>
              <a:t>предрегистрационную</a:t>
            </a:r>
            <a:r>
              <a:rPr lang="ru-RU" sz="2400" b="1" dirty="0"/>
              <a:t> экспертизу </a:t>
            </a:r>
            <a:r>
              <a:rPr lang="ru-RU" sz="2400" dirty="0"/>
              <a:t>эффективности, безопасности и качества новых лекарственных средств</a:t>
            </a:r>
            <a:r>
              <a:rPr lang="ru-RU" sz="2400" dirty="0" smtClean="0"/>
              <a:t>.</a:t>
            </a:r>
          </a:p>
          <a:p>
            <a:pPr algn="just"/>
            <a:r>
              <a:rPr lang="ru-RU" sz="2400" dirty="0"/>
              <a:t>Таким образом, в </a:t>
            </a:r>
            <a:r>
              <a:rPr lang="ru-RU" sz="2400" b="1" dirty="0"/>
              <a:t>контрольно-разрешительной системе </a:t>
            </a:r>
            <a:r>
              <a:rPr lang="ru-RU" sz="2400" dirty="0"/>
              <a:t>Минздрава СССР, а затем Минздрава России появилось </a:t>
            </a:r>
            <a:r>
              <a:rPr lang="ru-RU" sz="2400" b="1" dirty="0"/>
              <a:t>чрезвычайно необходимое звено</a:t>
            </a:r>
            <a:r>
              <a:rPr lang="ru-RU" sz="2400" dirty="0"/>
              <a:t>, обеспечивающее высокое качество экспертной оценки новых лекарственных средств и объективный </a:t>
            </a:r>
            <a:r>
              <a:rPr lang="ru-RU" sz="2400" dirty="0" smtClean="0"/>
              <a:t>контроль </a:t>
            </a:r>
            <a:r>
              <a:rPr lang="ru-RU" sz="2400" dirty="0"/>
              <a:t>качества образцов лекарственных препаратов, представляемых для клинических испытаний.</a:t>
            </a:r>
          </a:p>
        </p:txBody>
      </p:sp>
    </p:spTree>
    <p:extLst>
      <p:ext uri="{BB962C8B-B14F-4D97-AF65-F5344CB8AC3E}">
        <p14:creationId xmlns:p14="http://schemas.microsoft.com/office/powerpoint/2010/main" val="258825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29" y="134426"/>
            <a:ext cx="5436903" cy="362641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08322" y="3333136"/>
            <a:ext cx="8036977" cy="318565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2400" dirty="0"/>
              <a:t>Основной </a:t>
            </a:r>
            <a:r>
              <a:rPr lang="ru-RU" sz="2400" b="1" dirty="0"/>
              <a:t>целью</a:t>
            </a:r>
            <a:r>
              <a:rPr lang="ru-RU" sz="2400" dirty="0"/>
              <a:t> деятельности ВНЦЭЛС </a:t>
            </a:r>
            <a:r>
              <a:rPr lang="ru-RU" sz="2400" dirty="0" smtClean="0"/>
              <a:t>было </a:t>
            </a:r>
            <a:r>
              <a:rPr lang="ru-RU" sz="2400" b="1" dirty="0" smtClean="0"/>
              <a:t>обеспечение</a:t>
            </a:r>
            <a:r>
              <a:rPr lang="ru-RU" sz="2400" dirty="0" smtClean="0"/>
              <a:t> </a:t>
            </a:r>
            <a:r>
              <a:rPr lang="ru-RU" sz="2400" dirty="0"/>
              <a:t>научного и методического </a:t>
            </a:r>
            <a:r>
              <a:rPr lang="ru-RU" sz="2400" dirty="0" smtClean="0"/>
              <a:t>руководства организацией </a:t>
            </a:r>
            <a:r>
              <a:rPr lang="ru-RU" sz="2400" dirty="0"/>
              <a:t>контроля качества, эффективности </a:t>
            </a:r>
            <a:r>
              <a:rPr lang="ru-RU" sz="2400" dirty="0" smtClean="0"/>
              <a:t>и безопасности </a:t>
            </a:r>
            <a:r>
              <a:rPr lang="ru-RU" sz="2400" dirty="0"/>
              <a:t>лекарственных средств, </a:t>
            </a:r>
            <a:r>
              <a:rPr lang="ru-RU" sz="2400" b="1" dirty="0"/>
              <a:t>разработка</a:t>
            </a:r>
            <a:r>
              <a:rPr lang="ru-RU" sz="2400" dirty="0"/>
              <a:t> современных методов фармацевтической, доклинической и клинической экспертизы лекарственных препаратов.</a:t>
            </a:r>
          </a:p>
        </p:txBody>
      </p:sp>
    </p:spTree>
    <p:extLst>
      <p:ext uri="{BB962C8B-B14F-4D97-AF65-F5344CB8AC3E}">
        <p14:creationId xmlns:p14="http://schemas.microsoft.com/office/powerpoint/2010/main" val="106910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1128651"/>
            <a:ext cx="8761413" cy="706964"/>
          </a:xfrm>
        </p:spPr>
        <p:txBody>
          <a:bodyPr/>
          <a:lstStyle/>
          <a:p>
            <a:r>
              <a:rPr lang="ru-RU" dirty="0"/>
              <a:t>ВНЦЭЛС состоял из следующих отделов: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7937" y="2386740"/>
            <a:ext cx="5933268" cy="268711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400" dirty="0" smtClean="0"/>
              <a:t>научно-организационного</a:t>
            </a:r>
            <a:r>
              <a:rPr lang="ru-RU" sz="2400" dirty="0"/>
              <a:t>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 smtClean="0"/>
              <a:t>фармацевтической </a:t>
            </a:r>
            <a:r>
              <a:rPr lang="ru-RU" sz="2400" dirty="0"/>
              <a:t>экспертизы;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 smtClean="0"/>
              <a:t>токсикологической </a:t>
            </a:r>
            <a:r>
              <a:rPr lang="ru-RU" sz="2400" dirty="0"/>
              <a:t>экспертизы;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 smtClean="0"/>
              <a:t>общей </a:t>
            </a:r>
            <a:r>
              <a:rPr lang="ru-RU" sz="2400" dirty="0"/>
              <a:t>терапии;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 smtClean="0"/>
              <a:t>сердечно-сосудистых средств;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491205" y="2386740"/>
            <a:ext cx="5191932" cy="2687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ru-RU" sz="2400" dirty="0" smtClean="0"/>
              <a:t>химиотерапии и онкологии;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 smtClean="0"/>
              <a:t>психоневрологии;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 smtClean="0"/>
              <a:t>инспекции клинических испытаний;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 smtClean="0"/>
              <a:t>побочных действий лекарств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96355" y="5269425"/>
            <a:ext cx="109473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 </a:t>
            </a:r>
            <a:r>
              <a:rPr lang="ru-RU" sz="2400" dirty="0" smtClean="0"/>
              <a:t>В </a:t>
            </a:r>
            <a:r>
              <a:rPr lang="ru-RU" sz="2400" b="1" i="1" dirty="0"/>
              <a:t>1992</a:t>
            </a:r>
            <a:r>
              <a:rPr lang="ru-RU" sz="2400" dirty="0"/>
              <a:t> </a:t>
            </a:r>
            <a:r>
              <a:rPr lang="ru-RU" sz="2400" dirty="0" smtClean="0"/>
              <a:t>году ВНЦЭЛС переименован </a:t>
            </a:r>
            <a:r>
              <a:rPr lang="ru-RU" sz="2400" dirty="0"/>
              <a:t>в Российский государственный центр экспертизы лекарств — </a:t>
            </a:r>
            <a:r>
              <a:rPr lang="ru-RU" sz="2400" b="1" dirty="0" smtClean="0"/>
              <a:t>РГЦЭЛ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488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739" r="11340"/>
          <a:stretch/>
        </p:blipFill>
        <p:spPr>
          <a:xfrm>
            <a:off x="116114" y="108017"/>
            <a:ext cx="4804228" cy="379995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94743" y="2917372"/>
            <a:ext cx="8779205" cy="381725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100" b="1" dirty="0"/>
              <a:t>Научно-организационный отдел </a:t>
            </a:r>
            <a:r>
              <a:rPr lang="ru-RU" sz="2100" dirty="0"/>
              <a:t>(руководитель -</a:t>
            </a:r>
            <a:r>
              <a:rPr lang="ru-RU" sz="2100" dirty="0" smtClean="0"/>
              <a:t> В.В</a:t>
            </a:r>
            <a:r>
              <a:rPr lang="ru-RU" sz="2100" dirty="0"/>
              <a:t>. Парин) совместно с другими отделами и специализированными комиссиями </a:t>
            </a:r>
            <a:r>
              <a:rPr lang="ru-RU" sz="2100" dirty="0" smtClean="0"/>
              <a:t>Фармакологического комитета </a:t>
            </a:r>
            <a:r>
              <a:rPr lang="ru-RU" sz="2100" dirty="0"/>
              <a:t>разработал </a:t>
            </a:r>
            <a:r>
              <a:rPr lang="ru-RU" sz="2100" b="1" dirty="0"/>
              <a:t>ряд методических рекомендаций </a:t>
            </a:r>
            <a:r>
              <a:rPr lang="ru-RU" sz="2100" dirty="0"/>
              <a:t>по экспериментальному и клиническому испытанию различных групп новых </a:t>
            </a:r>
            <a:r>
              <a:rPr lang="ru-RU" sz="2100" dirty="0" smtClean="0"/>
              <a:t>фармакологических средств </a:t>
            </a:r>
            <a:r>
              <a:rPr lang="ru-RU" sz="2100" dirty="0"/>
              <a:t>(сердечно-сосудистых, психотропных, химиотерапевтических и др.).</a:t>
            </a:r>
          </a:p>
          <a:p>
            <a:pPr algn="just"/>
            <a:r>
              <a:rPr lang="ru-RU" sz="2100" dirty="0"/>
              <a:t>При подготовке такого рода методических рекомендаций учитывались рекомендации </a:t>
            </a:r>
            <a:r>
              <a:rPr lang="ru-RU" sz="2100" b="1" dirty="0" smtClean="0"/>
              <a:t>Всемирной организации здравоохранения</a:t>
            </a:r>
            <a:r>
              <a:rPr lang="ru-RU" sz="2100" dirty="0" smtClean="0"/>
              <a:t>, документы контрольно-разрешительных </a:t>
            </a:r>
            <a:r>
              <a:rPr lang="ru-RU" sz="2100" dirty="0"/>
              <a:t>систем разных стран</a:t>
            </a:r>
            <a:r>
              <a:rPr lang="ru-RU" sz="2100" dirty="0" smtClean="0"/>
              <a:t>.</a:t>
            </a: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345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031" t="24497" r="38848" b="25273"/>
          <a:stretch/>
        </p:blipFill>
        <p:spPr>
          <a:xfrm>
            <a:off x="138546" y="96982"/>
            <a:ext cx="4128654" cy="358832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26970" y="2757715"/>
            <a:ext cx="8517971" cy="391324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200" b="1" dirty="0"/>
              <a:t>Отдел токсикологической экспертизы </a:t>
            </a:r>
            <a:r>
              <a:rPr lang="ru-RU" sz="2200" dirty="0"/>
              <a:t>(</a:t>
            </a:r>
            <a:r>
              <a:rPr lang="ru-RU" sz="2200" dirty="0" smtClean="0"/>
              <a:t>руководитель – О.Л. </a:t>
            </a:r>
            <a:r>
              <a:rPr lang="ru-RU" sz="2200" dirty="0" err="1" smtClean="0"/>
              <a:t>Верстакова</a:t>
            </a:r>
            <a:r>
              <a:rPr lang="ru-RU" sz="2200" dirty="0"/>
              <a:t>) разработал требования </a:t>
            </a:r>
            <a:r>
              <a:rPr lang="ru-RU" sz="2200" dirty="0" smtClean="0"/>
              <a:t>и методические </a:t>
            </a:r>
            <a:r>
              <a:rPr lang="ru-RU" sz="2200" dirty="0"/>
              <a:t>рекомендации по </a:t>
            </a:r>
            <a:r>
              <a:rPr lang="ru-RU" sz="2200" dirty="0" smtClean="0"/>
              <a:t>экспериментальному изучению </a:t>
            </a:r>
            <a:r>
              <a:rPr lang="ru-RU" sz="2200" dirty="0"/>
              <a:t>острой, хронической и </a:t>
            </a:r>
            <a:r>
              <a:rPr lang="ru-RU" sz="2200" dirty="0" smtClean="0"/>
              <a:t>специфической токсичности </a:t>
            </a:r>
            <a:r>
              <a:rPr lang="ru-RU" sz="2200" dirty="0"/>
              <a:t>новых фармакологических средств.</a:t>
            </a:r>
          </a:p>
          <a:p>
            <a:pPr algn="just"/>
            <a:r>
              <a:rPr lang="ru-RU" sz="2200" dirty="0"/>
              <a:t>Проведенная в соответствии с этими рекомендациями экспертная оценка токсикологических испытаний новых фармакологических веществ </a:t>
            </a:r>
            <a:r>
              <a:rPr lang="ru-RU" sz="2200" dirty="0" smtClean="0"/>
              <a:t>позволила рекомендовать </a:t>
            </a:r>
            <a:r>
              <a:rPr lang="ru-RU" sz="2200" dirty="0"/>
              <a:t>для клинических испытаний </a:t>
            </a:r>
            <a:r>
              <a:rPr lang="ru-RU" sz="2200" dirty="0" smtClean="0"/>
              <a:t>только те </a:t>
            </a:r>
            <a:r>
              <a:rPr lang="ru-RU" sz="2200" dirty="0"/>
              <a:t>препараты, которые </a:t>
            </a:r>
            <a:r>
              <a:rPr lang="ru-RU" sz="2200" b="1" dirty="0"/>
              <a:t>удовлетворяли </a:t>
            </a:r>
            <a:r>
              <a:rPr lang="ru-RU" sz="2200" b="1" dirty="0" smtClean="0"/>
              <a:t>требованиям безопасности </a:t>
            </a:r>
            <a:r>
              <a:rPr lang="ru-RU" sz="2200" dirty="0"/>
              <a:t>для человека. </a:t>
            </a:r>
          </a:p>
        </p:txBody>
      </p:sp>
    </p:spTree>
    <p:extLst>
      <p:ext uri="{BB962C8B-B14F-4D97-AF65-F5344CB8AC3E}">
        <p14:creationId xmlns:p14="http://schemas.microsoft.com/office/powerpoint/2010/main" val="303109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38" y="123986"/>
            <a:ext cx="4963333" cy="661777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398" y="62101"/>
            <a:ext cx="4159035" cy="66796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48666" y="2386269"/>
            <a:ext cx="21697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W. </a:t>
            </a:r>
            <a:r>
              <a:rPr lang="en-US" dirty="0" err="1" smtClean="0"/>
              <a:t>Kolle</a:t>
            </a:r>
            <a:r>
              <a:rPr lang="en-US" dirty="0" smtClean="0"/>
              <a:t>, A. von Wassermann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Справочник</a:t>
            </a:r>
          </a:p>
          <a:p>
            <a:pPr algn="ctr"/>
            <a:r>
              <a:rPr lang="ru-RU" dirty="0" smtClean="0"/>
              <a:t>патогенных</a:t>
            </a:r>
          </a:p>
          <a:p>
            <a:pPr algn="ctr"/>
            <a:r>
              <a:rPr lang="ru-RU" dirty="0" err="1" smtClean="0"/>
              <a:t>микроорганиз-мов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79338" y="62101"/>
            <a:ext cx="4499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Фото из архива ФГБУ «НЦЭСМП» Минздрава России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49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187" y="101601"/>
            <a:ext cx="5179584" cy="291351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5136" y="2395680"/>
            <a:ext cx="8825659" cy="430991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400" b="1" dirty="0"/>
              <a:t>Отдел инспекции клинических испытаний </a:t>
            </a:r>
            <a:r>
              <a:rPr lang="ru-RU" sz="2400" dirty="0"/>
              <a:t>(руководитель — </a:t>
            </a:r>
            <a:r>
              <a:rPr lang="ru-RU" sz="2400" dirty="0" smtClean="0"/>
              <a:t>В.Ю</a:t>
            </a:r>
            <a:r>
              <a:rPr lang="ru-RU" sz="2400" dirty="0"/>
              <a:t>. </a:t>
            </a:r>
            <a:r>
              <a:rPr lang="ru-RU" sz="2400" dirty="0" err="1"/>
              <a:t>Сницаренко</a:t>
            </a:r>
            <a:r>
              <a:rPr lang="ru-RU" sz="2400" dirty="0"/>
              <a:t>) сыграл важную роль </a:t>
            </a:r>
            <a:r>
              <a:rPr lang="ru-RU" sz="2400" dirty="0" smtClean="0"/>
              <a:t>в повышении </a:t>
            </a:r>
            <a:r>
              <a:rPr lang="ru-RU" sz="2400" dirty="0"/>
              <a:t>качества как самих исследований, так </a:t>
            </a:r>
            <a:r>
              <a:rPr lang="ru-RU" sz="2400" dirty="0" smtClean="0"/>
              <a:t>и представляемых </a:t>
            </a:r>
            <a:r>
              <a:rPr lang="ru-RU" sz="2400" dirty="0"/>
              <a:t>для рассмотрения отчетов. </a:t>
            </a:r>
            <a:endParaRPr lang="ru-RU" sz="2400" dirty="0" smtClean="0"/>
          </a:p>
          <a:p>
            <a:pPr algn="just"/>
            <a:r>
              <a:rPr lang="ru-RU" sz="2400" dirty="0" smtClean="0"/>
              <a:t>С </a:t>
            </a:r>
            <a:r>
              <a:rPr lang="ru-RU" sz="2400" dirty="0"/>
              <a:t>целью повышения качества проведения клинических </a:t>
            </a:r>
            <a:r>
              <a:rPr lang="ru-RU" sz="2400" dirty="0" smtClean="0"/>
              <a:t>испытаний и </a:t>
            </a:r>
            <a:r>
              <a:rPr lang="ru-RU" sz="2400" dirty="0"/>
              <a:t>представления их результатов отделом </a:t>
            </a:r>
            <a:r>
              <a:rPr lang="ru-RU" sz="2400" dirty="0" smtClean="0"/>
              <a:t>инспекции клинических </a:t>
            </a:r>
            <a:r>
              <a:rPr lang="ru-RU" sz="2400" dirty="0"/>
              <a:t>испытаний были разработаны и внедрены в практику методические указания </a:t>
            </a:r>
            <a:r>
              <a:rPr lang="ru-RU" sz="2400" b="1" dirty="0"/>
              <a:t>по их проведению и составлению отчетов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0242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086" y="116112"/>
            <a:ext cx="5646058" cy="376168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114" y="3962400"/>
            <a:ext cx="11942060" cy="277837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400" b="1" dirty="0"/>
              <a:t>Отдел общей терапии </a:t>
            </a:r>
            <a:r>
              <a:rPr lang="ru-RU" sz="2400" dirty="0"/>
              <a:t>(руководитель </a:t>
            </a:r>
            <a:r>
              <a:rPr lang="ru-RU" sz="2400" dirty="0" smtClean="0"/>
              <a:t>- А.Н. Богданов</a:t>
            </a:r>
            <a:r>
              <a:rPr lang="ru-RU" sz="2400" dirty="0"/>
              <a:t>), </a:t>
            </a:r>
            <a:r>
              <a:rPr lang="ru-RU" sz="2400" b="1" dirty="0"/>
              <a:t>отдел сердечно-сосудистых средств </a:t>
            </a:r>
            <a:r>
              <a:rPr lang="ru-RU" sz="2400" dirty="0"/>
              <a:t>(руководитель </a:t>
            </a:r>
            <a:r>
              <a:rPr lang="ru-RU" sz="2400" dirty="0" smtClean="0"/>
              <a:t>- В.В. Чельцов</a:t>
            </a:r>
            <a:r>
              <a:rPr lang="ru-RU" sz="2400" dirty="0"/>
              <a:t>), </a:t>
            </a:r>
            <a:r>
              <a:rPr lang="ru-RU" sz="2400" b="1" dirty="0"/>
              <a:t>отдел химиотерапии</a:t>
            </a:r>
            <a:r>
              <a:rPr lang="ru-RU" sz="2400" dirty="0"/>
              <a:t> (руководитель </a:t>
            </a:r>
            <a:r>
              <a:rPr lang="ru-RU" sz="2400" dirty="0" smtClean="0"/>
              <a:t>- С.Е. Кулешов</a:t>
            </a:r>
            <a:r>
              <a:rPr lang="ru-RU" sz="2400" dirty="0"/>
              <a:t>) и </a:t>
            </a:r>
            <a:r>
              <a:rPr lang="ru-RU" sz="2400" b="1" dirty="0"/>
              <a:t>отдел </a:t>
            </a:r>
            <a:r>
              <a:rPr lang="ru-RU" sz="2400" b="1" dirty="0" err="1"/>
              <a:t>психо</a:t>
            </a:r>
            <a:r>
              <a:rPr lang="ru-RU" sz="2400" b="1" dirty="0"/>
              <a:t>-неврологических препаратов </a:t>
            </a:r>
            <a:r>
              <a:rPr lang="ru-RU" sz="2400" dirty="0"/>
              <a:t>(руководитель </a:t>
            </a:r>
            <a:r>
              <a:rPr lang="ru-RU" sz="2400" dirty="0" smtClean="0"/>
              <a:t>- Г.М. Руденко) разрабатывали </a:t>
            </a:r>
            <a:r>
              <a:rPr lang="ru-RU" sz="2400" dirty="0"/>
              <a:t>методические рекомендации по экспериментальному и клиническому испытанию соответствующих групп новых лекарственных средств </a:t>
            </a:r>
            <a:r>
              <a:rPr lang="ru-RU" sz="2400" dirty="0" smtClean="0"/>
              <a:t>и проводили </a:t>
            </a:r>
            <a:r>
              <a:rPr lang="ru-RU" sz="2400" dirty="0"/>
              <a:t>экспертную оценку представленных материалов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7512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3496" t="6520" r="25532"/>
          <a:stretch/>
        </p:blipFill>
        <p:spPr>
          <a:xfrm>
            <a:off x="7356531" y="61996"/>
            <a:ext cx="4757979" cy="400679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492" y="2619213"/>
            <a:ext cx="8464563" cy="409296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300" dirty="0"/>
              <a:t>Особо следует отметить роль </a:t>
            </a:r>
            <a:r>
              <a:rPr lang="ru-RU" sz="2300" b="1" dirty="0"/>
              <a:t>отдела по </a:t>
            </a:r>
            <a:r>
              <a:rPr lang="ru-RU" sz="2300" b="1" dirty="0" smtClean="0"/>
              <a:t>изучению побочных </a:t>
            </a:r>
            <a:r>
              <a:rPr lang="ru-RU" sz="2300" b="1" dirty="0"/>
              <a:t>действий лекарственных средств </a:t>
            </a:r>
            <a:r>
              <a:rPr lang="ru-RU" sz="2300" dirty="0"/>
              <a:t>в изучении лекарственных осложнений и повышении безопасности фармакотерапии в нашей стране. </a:t>
            </a:r>
            <a:r>
              <a:rPr lang="ru-RU" sz="2300" dirty="0" smtClean="0"/>
              <a:t>После </a:t>
            </a:r>
            <a:r>
              <a:rPr lang="ru-RU" sz="2300" dirty="0"/>
              <a:t>распада СССР и ликвидации </a:t>
            </a:r>
            <a:r>
              <a:rPr lang="ru-RU" sz="2300" dirty="0" smtClean="0"/>
              <a:t>Минздрава СССР </a:t>
            </a:r>
            <a:r>
              <a:rPr lang="ru-RU" sz="2300" dirty="0"/>
              <a:t>этот отдел практически исполнял функции национального, федерального центра </a:t>
            </a:r>
            <a:r>
              <a:rPr lang="ru-RU" sz="2300" b="1" dirty="0" smtClean="0"/>
              <a:t>мониторинга безопасности</a:t>
            </a:r>
            <a:r>
              <a:rPr lang="ru-RU" sz="2300" dirty="0" smtClean="0"/>
              <a:t> </a:t>
            </a:r>
            <a:r>
              <a:rPr lang="ru-RU" sz="2300" dirty="0"/>
              <a:t>лекарств</a:t>
            </a:r>
            <a:r>
              <a:rPr lang="ru-RU" sz="2300" dirty="0" smtClean="0"/>
              <a:t>.</a:t>
            </a:r>
          </a:p>
          <a:p>
            <a:pPr algn="just"/>
            <a:r>
              <a:rPr lang="ru-RU" sz="2300" dirty="0" smtClean="0"/>
              <a:t>Советский </a:t>
            </a:r>
            <a:r>
              <a:rPr lang="ru-RU" sz="2300" dirty="0"/>
              <a:t>Союз </a:t>
            </a:r>
            <a:r>
              <a:rPr lang="ru-RU" sz="2300" dirty="0" smtClean="0"/>
              <a:t>также был в </a:t>
            </a:r>
            <a:r>
              <a:rPr lang="ru-RU" sz="2300" dirty="0"/>
              <a:t>числе первых стран, организовавших </a:t>
            </a:r>
            <a:r>
              <a:rPr lang="ru-RU" sz="2300" b="1" dirty="0" smtClean="0"/>
              <a:t>специальные центры </a:t>
            </a:r>
            <a:r>
              <a:rPr lang="ru-RU" sz="2300" b="1" dirty="0"/>
              <a:t>по изучению побочных действий </a:t>
            </a:r>
            <a:r>
              <a:rPr lang="ru-RU" sz="2300" dirty="0"/>
              <a:t>(ПД) лекарственных </a:t>
            </a:r>
            <a:r>
              <a:rPr lang="ru-RU" sz="2300" dirty="0" smtClean="0"/>
              <a:t>средств.</a:t>
            </a:r>
          </a:p>
        </p:txBody>
      </p:sp>
    </p:spTree>
    <p:extLst>
      <p:ext uri="{BB962C8B-B14F-4D97-AF65-F5344CB8AC3E}">
        <p14:creationId xmlns:p14="http://schemas.microsoft.com/office/powerpoint/2010/main" val="232133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Хронология событий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309" y="4432516"/>
            <a:ext cx="11849241" cy="20612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682" y="511441"/>
            <a:ext cx="3647732" cy="47734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99323" y="95662"/>
            <a:ext cx="4262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Семашко Николай Александрович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901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297" y="77493"/>
            <a:ext cx="4732209" cy="311734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975" y="3068663"/>
            <a:ext cx="9246991" cy="360523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000" dirty="0"/>
              <a:t>В </a:t>
            </a:r>
            <a:r>
              <a:rPr lang="ru-RU" sz="2000" b="1" i="1" dirty="0"/>
              <a:t>1969</a:t>
            </a:r>
            <a:r>
              <a:rPr lang="ru-RU" sz="2000" dirty="0"/>
              <a:t> году при Минздраве СССР был создан </a:t>
            </a:r>
            <a:r>
              <a:rPr lang="ru-RU" sz="2000" b="1" dirty="0"/>
              <a:t>Отдел учета, систематизации и экспресс-информации о побочном действии</a:t>
            </a:r>
            <a:r>
              <a:rPr lang="ru-RU" sz="2000" dirty="0"/>
              <a:t> лекарственных средств.</a:t>
            </a:r>
          </a:p>
          <a:p>
            <a:pPr algn="just"/>
            <a:r>
              <a:rPr lang="ru-RU" sz="2000" dirty="0"/>
              <a:t>В апреле </a:t>
            </a:r>
            <a:r>
              <a:rPr lang="ru-RU" sz="2000" b="1" i="1" dirty="0"/>
              <a:t>1973</a:t>
            </a:r>
            <a:r>
              <a:rPr lang="ru-RU" sz="2000" dirty="0"/>
              <a:t> года этот Отдел был утвержден </a:t>
            </a:r>
            <a:r>
              <a:rPr lang="ru-RU" sz="2000" dirty="0" smtClean="0"/>
              <a:t>в качестве </a:t>
            </a:r>
            <a:r>
              <a:rPr lang="ru-RU" sz="2000" b="1" dirty="0"/>
              <a:t>Всесоюзного организационно-методического центра по изучению побочных действий лекарств </a:t>
            </a:r>
            <a:r>
              <a:rPr lang="ru-RU" sz="2000" dirty="0"/>
              <a:t>(ВЦПДЛ), </a:t>
            </a:r>
            <a:r>
              <a:rPr lang="ru-RU" sz="2000" dirty="0" smtClean="0"/>
              <a:t>на который были </a:t>
            </a:r>
            <a:r>
              <a:rPr lang="ru-RU" sz="2000" dirty="0"/>
              <a:t>возложены функции по контролю безопасности лекарств в стране </a:t>
            </a:r>
            <a:r>
              <a:rPr lang="ru-RU" sz="2000" dirty="0" smtClean="0"/>
              <a:t>и по </a:t>
            </a:r>
            <a:r>
              <a:rPr lang="ru-RU" sz="2000" dirty="0"/>
              <a:t>предоставлению Управлению по внедрению новых лекарственных средств и медицинской </a:t>
            </a:r>
            <a:r>
              <a:rPr lang="ru-RU" sz="2000" dirty="0" smtClean="0"/>
              <a:t>техники Минздрава </a:t>
            </a:r>
            <a:r>
              <a:rPr lang="ru-RU" sz="2000" dirty="0"/>
              <a:t>СССР и Фармакологическому </a:t>
            </a:r>
            <a:r>
              <a:rPr lang="ru-RU" sz="2000" dirty="0" smtClean="0"/>
              <a:t>комитету обобщенных </a:t>
            </a:r>
            <a:r>
              <a:rPr lang="ru-RU" sz="2000" dirty="0"/>
              <a:t>материалов о ПД </a:t>
            </a:r>
            <a:r>
              <a:rPr lang="ru-RU" sz="2000" dirty="0" smtClean="0"/>
              <a:t>лекарственных средств </a:t>
            </a:r>
            <a:r>
              <a:rPr lang="ru-RU" sz="2000" dirty="0"/>
              <a:t>для принятия оперативных мер.</a:t>
            </a:r>
          </a:p>
        </p:txBody>
      </p:sp>
    </p:spTree>
    <p:extLst>
      <p:ext uri="{BB962C8B-B14F-4D97-AF65-F5344CB8AC3E}">
        <p14:creationId xmlns:p14="http://schemas.microsoft.com/office/powerpoint/2010/main" val="279268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73" y="48987"/>
            <a:ext cx="4814343" cy="671872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56" t="5080"/>
          <a:stretch/>
        </p:blipFill>
        <p:spPr>
          <a:xfrm>
            <a:off x="6487886" y="80949"/>
            <a:ext cx="4905830" cy="667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0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4909" y="661554"/>
            <a:ext cx="11374582" cy="1331191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</a:rPr>
              <a:t>Упразднение </a:t>
            </a:r>
            <a:r>
              <a:rPr lang="ru-RU" sz="2000" b="1" dirty="0">
                <a:solidFill>
                  <a:schemeClr val="bg1"/>
                </a:solidFill>
              </a:rPr>
              <a:t>ВЦПДЛ </a:t>
            </a:r>
            <a:r>
              <a:rPr lang="ru-RU" sz="2000" dirty="0">
                <a:solidFill>
                  <a:schemeClr val="bg1"/>
                </a:solidFill>
              </a:rPr>
              <a:t>вместе с </a:t>
            </a:r>
            <a:r>
              <a:rPr lang="ru-RU" sz="2000" dirty="0" smtClean="0">
                <a:solidFill>
                  <a:schemeClr val="bg1"/>
                </a:solidFill>
              </a:rPr>
              <a:t>Минздравом </a:t>
            </a:r>
            <a:r>
              <a:rPr lang="ru-RU" sz="2000" dirty="0">
                <a:solidFill>
                  <a:schemeClr val="bg1"/>
                </a:solidFill>
              </a:rPr>
              <a:t>СССР в конце </a:t>
            </a:r>
            <a:r>
              <a:rPr lang="ru-RU" sz="2000" b="1" i="1" dirty="0">
                <a:solidFill>
                  <a:schemeClr val="bg1"/>
                </a:solidFill>
              </a:rPr>
              <a:t>1991</a:t>
            </a:r>
            <a:r>
              <a:rPr lang="ru-RU" sz="2000" dirty="0">
                <a:solidFill>
                  <a:schemeClr val="bg1"/>
                </a:solidFill>
              </a:rPr>
              <a:t> года не только </a:t>
            </a:r>
            <a:r>
              <a:rPr lang="ru-RU" sz="2000" dirty="0" smtClean="0">
                <a:solidFill>
                  <a:schemeClr val="bg1"/>
                </a:solidFill>
              </a:rPr>
              <a:t>приостановило </a:t>
            </a:r>
            <a:r>
              <a:rPr lang="ru-RU" sz="2000" dirty="0">
                <a:solidFill>
                  <a:schemeClr val="bg1"/>
                </a:solidFill>
              </a:rPr>
              <a:t>решение проблемы безопасности лекарственных препаратов в России, но и отбросила отечественное здравоохранение в этой области на много </a:t>
            </a:r>
            <a:r>
              <a:rPr lang="ru-RU" sz="2000" dirty="0" smtClean="0">
                <a:solidFill>
                  <a:schemeClr val="bg1"/>
                </a:solidFill>
              </a:rPr>
              <a:t>лет назад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84909" y="3039149"/>
            <a:ext cx="3671455" cy="36525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</a:rPr>
              <a:t>Медицинские работники и население перестали получать </a:t>
            </a:r>
            <a:r>
              <a:rPr lang="ru-RU" sz="2000" b="1" dirty="0">
                <a:solidFill>
                  <a:schemeClr val="tx1"/>
                </a:solidFill>
              </a:rPr>
              <a:t>независимую, объективную </a:t>
            </a:r>
            <a:r>
              <a:rPr lang="ru-RU" sz="2000" b="1" dirty="0" smtClean="0">
                <a:solidFill>
                  <a:schemeClr val="tx1"/>
                </a:solidFill>
              </a:rPr>
              <a:t>и всестороннюю информацию </a:t>
            </a:r>
            <a:r>
              <a:rPr lang="ru-RU" sz="2000" dirty="0">
                <a:solidFill>
                  <a:schemeClr val="tx1"/>
                </a:solidFill>
              </a:rPr>
              <a:t>о безопасности </a:t>
            </a:r>
            <a:r>
              <a:rPr lang="ru-RU" sz="2000" dirty="0" smtClean="0">
                <a:solidFill>
                  <a:schemeClr val="tx1"/>
                </a:solidFill>
              </a:rPr>
              <a:t>лекарственных средств </a:t>
            </a:r>
            <a:r>
              <a:rPr lang="ru-RU" sz="2000" dirty="0">
                <a:solidFill>
                  <a:schemeClr val="tx1"/>
                </a:solidFill>
              </a:rPr>
              <a:t>и осложнениях фармакотерапии, а также </a:t>
            </a:r>
            <a:r>
              <a:rPr lang="ru-RU" sz="2000" dirty="0" smtClean="0">
                <a:solidFill>
                  <a:schemeClr val="tx1"/>
                </a:solidFill>
              </a:rPr>
              <a:t>о мерах </a:t>
            </a:r>
            <a:r>
              <a:rPr lang="ru-RU" sz="2000" dirty="0">
                <a:solidFill>
                  <a:schemeClr val="tx1"/>
                </a:solidFill>
              </a:rPr>
              <a:t>их профилактики.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336472" y="3039149"/>
            <a:ext cx="3671455" cy="36525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Средства </a:t>
            </a:r>
            <a:r>
              <a:rPr lang="ru-RU" sz="2000" dirty="0">
                <a:solidFill>
                  <a:schemeClr val="tx1"/>
                </a:solidFill>
              </a:rPr>
              <a:t>массовой информации начали проводить </a:t>
            </a:r>
            <a:r>
              <a:rPr lang="ru-RU" sz="2000" b="1" dirty="0">
                <a:solidFill>
                  <a:schemeClr val="tx1"/>
                </a:solidFill>
              </a:rPr>
              <a:t>агрессивную рекламу</a:t>
            </a:r>
            <a:r>
              <a:rPr lang="ru-RU" sz="2000" dirty="0">
                <a:solidFill>
                  <a:schemeClr val="tx1"/>
                </a:solidFill>
              </a:rPr>
              <a:t> многих </a:t>
            </a:r>
            <a:r>
              <a:rPr lang="ru-RU" sz="2000" dirty="0" smtClean="0">
                <a:solidFill>
                  <a:schemeClr val="tx1"/>
                </a:solidFill>
              </a:rPr>
              <a:t>далеко не </a:t>
            </a:r>
            <a:r>
              <a:rPr lang="ru-RU" sz="2000" dirty="0">
                <a:solidFill>
                  <a:schemeClr val="tx1"/>
                </a:solidFill>
              </a:rPr>
              <a:t>безопасных лекарственных препаратов, не сообщая о возможных побочных действиях и </a:t>
            </a:r>
            <a:r>
              <a:rPr lang="ru-RU" sz="2000" dirty="0" smtClean="0">
                <a:solidFill>
                  <a:schemeClr val="tx1"/>
                </a:solidFill>
              </a:rPr>
              <a:t>осложнениях.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8188036" y="3039149"/>
            <a:ext cx="3671455" cy="36525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Политика </a:t>
            </a:r>
            <a:r>
              <a:rPr lang="ru-RU" dirty="0">
                <a:solidFill>
                  <a:schemeClr val="tx1"/>
                </a:solidFill>
              </a:rPr>
              <a:t>«открытых дверей» </a:t>
            </a:r>
            <a:r>
              <a:rPr lang="ru-RU" dirty="0" smtClean="0">
                <a:solidFill>
                  <a:schemeClr val="tx1"/>
                </a:solidFill>
              </a:rPr>
              <a:t>и свободного </a:t>
            </a:r>
            <a:r>
              <a:rPr lang="ru-RU" dirty="0">
                <a:solidFill>
                  <a:schemeClr val="tx1"/>
                </a:solidFill>
              </a:rPr>
              <a:t>фармацевтического рынка привела к резкому увеличению количества регистрируемых и поступающих в обращение новых лекарственных препаратов и, соответственно, необходимости </a:t>
            </a:r>
            <a:r>
              <a:rPr lang="ru-RU" dirty="0" smtClean="0">
                <a:solidFill>
                  <a:schemeClr val="tx1"/>
                </a:solidFill>
              </a:rPr>
              <a:t>усиления контроля </a:t>
            </a:r>
            <a:r>
              <a:rPr lang="ru-RU" dirty="0">
                <a:solidFill>
                  <a:schemeClr val="tx1"/>
                </a:solidFill>
              </a:rPr>
              <a:t>за их побочными действиями.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5971308" y="2057592"/>
            <a:ext cx="401782" cy="916710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2112816" y="2057592"/>
            <a:ext cx="401782" cy="916710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9822872" y="2067021"/>
            <a:ext cx="401782" cy="916710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80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1668" cy="685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3432875" y="507569"/>
            <a:ext cx="5315918" cy="5842861"/>
          </a:xfrm>
          <a:prstGeom prst="ellipse">
            <a:avLst/>
          </a:prstGeom>
          <a:solidFill>
            <a:srgbClr val="FF6666"/>
          </a:solidFill>
          <a:ln>
            <a:solidFill>
              <a:srgbClr val="FF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58319" y="749729"/>
            <a:ext cx="9236989" cy="535854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600" b="1" dirty="0"/>
              <a:t>Сложившаяся в стране ситуация </a:t>
            </a:r>
            <a:r>
              <a:rPr lang="ru-RU" sz="2600" dirty="0"/>
              <a:t>требовала немедленного </a:t>
            </a:r>
            <a:r>
              <a:rPr lang="ru-RU" sz="2600" b="1" dirty="0"/>
              <a:t>воссоздания</a:t>
            </a:r>
            <a:r>
              <a:rPr lang="ru-RU" sz="2600" dirty="0"/>
              <a:t> национального центра </a:t>
            </a:r>
            <a:r>
              <a:rPr lang="ru-RU" sz="2600" dirty="0" smtClean="0"/>
              <a:t>по изучению побочных действий </a:t>
            </a:r>
            <a:r>
              <a:rPr lang="ru-RU" sz="2600" dirty="0"/>
              <a:t>лекарственных средств.</a:t>
            </a:r>
          </a:p>
          <a:p>
            <a:pPr algn="just"/>
            <a:r>
              <a:rPr lang="ru-RU" sz="2600" dirty="0"/>
              <a:t>С этой целью в РГЦЭЛ был организован </a:t>
            </a:r>
            <a:r>
              <a:rPr lang="ru-RU" sz="2600" b="1" dirty="0"/>
              <a:t>отдел </a:t>
            </a:r>
            <a:r>
              <a:rPr lang="ru-RU" sz="2600" b="1" dirty="0" smtClean="0"/>
              <a:t>по изучению </a:t>
            </a:r>
            <a:r>
              <a:rPr lang="ru-RU" sz="2600" b="1" dirty="0"/>
              <a:t>побочных действий </a:t>
            </a:r>
            <a:r>
              <a:rPr lang="ru-RU" sz="2600" b="1" dirty="0" smtClean="0"/>
              <a:t>лекарственных средств</a:t>
            </a:r>
            <a:r>
              <a:rPr lang="ru-RU" sz="2600" dirty="0"/>
              <a:t>. Этот отдел совместно с кафедрой общей </a:t>
            </a:r>
            <a:r>
              <a:rPr lang="ru-RU" sz="2600" dirty="0" smtClean="0"/>
              <a:t>и клинической </a:t>
            </a:r>
            <a:r>
              <a:rPr lang="ru-RU" sz="2600" dirty="0"/>
              <a:t>фармакологии Российского университета дружбы народов, на базе которой был создан Федеральный центр по изучению побочных </a:t>
            </a:r>
            <a:r>
              <a:rPr lang="ru-RU" sz="2600" dirty="0" smtClean="0"/>
              <a:t>действий лекарственных </a:t>
            </a:r>
            <a:r>
              <a:rPr lang="ru-RU" sz="2600" dirty="0"/>
              <a:t>средств, выполнял функции </a:t>
            </a:r>
            <a:r>
              <a:rPr lang="ru-RU" sz="2600" b="1" dirty="0"/>
              <a:t>национального центра мониторинга безопасности лекарств</a:t>
            </a:r>
            <a:r>
              <a:rPr lang="ru-RU" sz="2600" dirty="0" smtClean="0"/>
              <a:t>.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87843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6" y="92989"/>
            <a:ext cx="5315263" cy="377383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77144" y="3672113"/>
            <a:ext cx="9914664" cy="310040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500" dirty="0"/>
              <a:t>Возглавила эту работу профессор </a:t>
            </a:r>
            <a:r>
              <a:rPr lang="ru-RU" sz="2500" dirty="0" smtClean="0"/>
              <a:t>кафедры А.В. Астахова</a:t>
            </a:r>
            <a:r>
              <a:rPr lang="ru-RU" sz="2500" dirty="0"/>
              <a:t>. По </a:t>
            </a:r>
            <a:r>
              <a:rPr lang="ru-RU" sz="2500" dirty="0" smtClean="0"/>
              <a:t>её </a:t>
            </a:r>
            <a:r>
              <a:rPr lang="ru-RU" sz="2500" dirty="0"/>
              <a:t>инициативе РГЦЭЛ совместно </a:t>
            </a:r>
            <a:r>
              <a:rPr lang="ru-RU" sz="2500" dirty="0" smtClean="0"/>
              <a:t>с РУДН </a:t>
            </a:r>
            <a:r>
              <a:rPr lang="ru-RU" sz="2500" dirty="0"/>
              <a:t>стал издавать журнал </a:t>
            </a:r>
            <a:r>
              <a:rPr lang="ru-RU" sz="2500" b="1" dirty="0"/>
              <a:t>«Безопасность </a:t>
            </a:r>
            <a:r>
              <a:rPr lang="ru-RU" sz="2500" b="1" dirty="0" smtClean="0"/>
              <a:t>лекарств и </a:t>
            </a:r>
            <a:r>
              <a:rPr lang="ru-RU" sz="2500" b="1" dirty="0" err="1"/>
              <a:t>фармаконадзор</a:t>
            </a:r>
            <a:r>
              <a:rPr lang="ru-RU" sz="2500" b="1" dirty="0"/>
              <a:t>»</a:t>
            </a:r>
            <a:r>
              <a:rPr lang="ru-RU" sz="2500" dirty="0"/>
              <a:t>, в котором медицинским и фармацевтическим работникам нашей страны предоставлялась </a:t>
            </a:r>
            <a:r>
              <a:rPr lang="ru-RU" sz="2500" b="1" dirty="0"/>
              <a:t>информация о возможных побочных </a:t>
            </a:r>
            <a:r>
              <a:rPr lang="ru-RU" sz="2500" b="1" dirty="0" smtClean="0"/>
              <a:t>действиях </a:t>
            </a:r>
            <a:r>
              <a:rPr lang="ru-RU" sz="2500" dirty="0" smtClean="0"/>
              <a:t>лекарственных </a:t>
            </a:r>
            <a:r>
              <a:rPr lang="ru-RU" sz="2500" dirty="0"/>
              <a:t>препаратов и </a:t>
            </a:r>
            <a:r>
              <a:rPr lang="ru-RU" sz="2500" b="1" dirty="0"/>
              <a:t>мерах их </a:t>
            </a:r>
            <a:r>
              <a:rPr lang="ru-RU" sz="2500" b="1" dirty="0" smtClean="0"/>
              <a:t>профилактики</a:t>
            </a:r>
            <a:r>
              <a:rPr lang="ru-RU" sz="2500" dirty="0" smtClean="0"/>
              <a:t>, что </a:t>
            </a:r>
            <a:r>
              <a:rPr lang="ru-RU" sz="2500" dirty="0"/>
              <a:t>в итоге способствовало сохранению здоровья </a:t>
            </a:r>
            <a:r>
              <a:rPr lang="ru-RU" sz="2500" dirty="0" smtClean="0"/>
              <a:t>и жизни </a:t>
            </a:r>
            <a:r>
              <a:rPr lang="ru-RU" sz="2500" dirty="0"/>
              <a:t>огромного числа людей.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23679" y="54477"/>
            <a:ext cx="3502617" cy="371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Астахова Алла Васильевна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525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708" y="143585"/>
            <a:ext cx="4198711" cy="65775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797" y="100043"/>
            <a:ext cx="4967400" cy="669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1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85" y="97366"/>
            <a:ext cx="5002099" cy="666946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972" y="51781"/>
            <a:ext cx="4784473" cy="67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3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846" y="3933371"/>
            <a:ext cx="11799046" cy="281577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500" dirty="0"/>
              <a:t>Деятельность </a:t>
            </a:r>
            <a:r>
              <a:rPr lang="ru-RU" sz="2500" dirty="0" smtClean="0"/>
              <a:t>Федерального центра </a:t>
            </a:r>
            <a:r>
              <a:rPr lang="ru-RU" sz="2500" dirty="0"/>
              <a:t>по изучению побочных действий лекарственных </a:t>
            </a:r>
            <a:r>
              <a:rPr lang="ru-RU" sz="2500" dirty="0" smtClean="0"/>
              <a:t>средств была </a:t>
            </a:r>
            <a:r>
              <a:rPr lang="ru-RU" sz="2500" b="1" dirty="0"/>
              <a:t>высоко </a:t>
            </a:r>
            <a:r>
              <a:rPr lang="ru-RU" sz="2500" b="1" dirty="0" smtClean="0"/>
              <a:t>оценена </a:t>
            </a:r>
            <a:r>
              <a:rPr lang="ru-RU" sz="2500" dirty="0" smtClean="0"/>
              <a:t>не </a:t>
            </a:r>
            <a:r>
              <a:rPr lang="ru-RU" sz="2500" dirty="0"/>
              <a:t>только в нашей стране, но и </a:t>
            </a:r>
            <a:r>
              <a:rPr lang="ru-RU" sz="2500" b="1" dirty="0"/>
              <a:t>ВОЗ</a:t>
            </a:r>
            <a:r>
              <a:rPr lang="ru-RU" sz="2500" dirty="0"/>
              <a:t> — в </a:t>
            </a:r>
            <a:r>
              <a:rPr lang="ru-RU" sz="2500" dirty="0" smtClean="0"/>
              <a:t>октябре </a:t>
            </a:r>
            <a:r>
              <a:rPr lang="ru-RU" sz="2500" b="1" i="1" dirty="0" smtClean="0"/>
              <a:t>1997 </a:t>
            </a:r>
            <a:r>
              <a:rPr lang="ru-RU" sz="2500" dirty="0"/>
              <a:t>года Россия была принята в качестве постоянного члена в </a:t>
            </a:r>
            <a:r>
              <a:rPr lang="ru-RU" sz="2500" b="1" dirty="0"/>
              <a:t>Программу ВОЗ по </a:t>
            </a:r>
            <a:r>
              <a:rPr lang="ru-RU" sz="2500" b="1" dirty="0" smtClean="0"/>
              <a:t>международному мониторингу </a:t>
            </a:r>
            <a:r>
              <a:rPr lang="ru-RU" sz="2500" b="1" dirty="0"/>
              <a:t>лекарств </a:t>
            </a:r>
            <a:r>
              <a:rPr lang="ru-RU" sz="2500" dirty="0"/>
              <a:t>и получила прямой доступ </a:t>
            </a:r>
            <a:r>
              <a:rPr lang="ru-RU" sz="2500" dirty="0" smtClean="0"/>
              <a:t>в уникальную </a:t>
            </a:r>
            <a:r>
              <a:rPr lang="ru-RU" sz="2500" dirty="0"/>
              <a:t>базу данных ВОЗ по побочным действиям лекарственных средств (</a:t>
            </a:r>
            <a:r>
              <a:rPr lang="ru-RU" sz="2500" dirty="0" err="1"/>
              <a:t>VigiBase</a:t>
            </a:r>
            <a:r>
              <a:rPr lang="ru-RU" sz="2500" dirty="0"/>
              <a:t>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983" y="243984"/>
            <a:ext cx="6251918" cy="3516703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8140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844" y="3199244"/>
            <a:ext cx="8825659" cy="34163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2000" dirty="0"/>
              <a:t>В </a:t>
            </a:r>
            <a:r>
              <a:rPr lang="ru-RU" sz="2000" b="1" i="1" dirty="0"/>
              <a:t>1998</a:t>
            </a:r>
            <a:r>
              <a:rPr lang="ru-RU" sz="2000" dirty="0"/>
              <a:t> г. в Российской Федерации был </a:t>
            </a:r>
            <a:r>
              <a:rPr lang="ru-RU" sz="2000" dirty="0" smtClean="0"/>
              <a:t>принят </a:t>
            </a:r>
            <a:r>
              <a:rPr lang="ru-RU" sz="2000" b="1" dirty="0" smtClean="0"/>
              <a:t>Федеральный </a:t>
            </a:r>
            <a:r>
              <a:rPr lang="ru-RU" sz="2000" b="1" dirty="0"/>
              <a:t>Закон «О лекарственных средствах</a:t>
            </a:r>
            <a:r>
              <a:rPr lang="ru-RU" sz="2000" b="1" dirty="0" smtClean="0"/>
              <a:t>» от 22.06.1998 № 86-ФЗ</a:t>
            </a:r>
            <a:r>
              <a:rPr lang="ru-RU" sz="2000" dirty="0" smtClean="0"/>
              <a:t>. Согласно </a:t>
            </a:r>
            <a:r>
              <a:rPr lang="ru-RU" sz="2000" dirty="0"/>
              <a:t>этому закону функции федерального органа, регулирующего лекарственное обращение, </a:t>
            </a:r>
            <a:r>
              <a:rPr lang="ru-RU" sz="2000" dirty="0" smtClean="0"/>
              <a:t>была передана </a:t>
            </a:r>
            <a:r>
              <a:rPr lang="ru-RU" sz="2000" b="1" dirty="0"/>
              <a:t>Министерству здравоохранения</a:t>
            </a:r>
            <a:r>
              <a:rPr lang="ru-RU" sz="2000" dirty="0"/>
              <a:t> Российской </a:t>
            </a:r>
            <a:r>
              <a:rPr lang="ru-RU" sz="2000" dirty="0" smtClean="0"/>
              <a:t>Федерации.</a:t>
            </a:r>
          </a:p>
          <a:p>
            <a:pPr algn="just"/>
            <a:r>
              <a:rPr lang="ru-RU" sz="2000" dirty="0" smtClean="0"/>
              <a:t>Всё </a:t>
            </a:r>
            <a:r>
              <a:rPr lang="ru-RU" sz="2000" dirty="0"/>
              <a:t>это обусловило </a:t>
            </a:r>
            <a:r>
              <a:rPr lang="ru-RU" sz="2000" dirty="0" smtClean="0"/>
              <a:t>необходимость создания </a:t>
            </a:r>
            <a:r>
              <a:rPr lang="ru-RU" sz="2000" dirty="0"/>
              <a:t>структуры, способной </a:t>
            </a:r>
            <a:r>
              <a:rPr lang="ru-RU" sz="2000" b="1" dirty="0"/>
              <a:t>объединить</a:t>
            </a:r>
            <a:r>
              <a:rPr lang="ru-RU" sz="2000" dirty="0"/>
              <a:t> все ведомственные организации контрольно-разрешительной системы, обеспечив при этом совершенствование экспертизы и контроля качества как отечественных, так и зарубежных лекарственных средств.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892" y="110836"/>
            <a:ext cx="4073833" cy="448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4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1558" y="3926606"/>
            <a:ext cx="2490331" cy="706964"/>
          </a:xfrm>
        </p:spPr>
        <p:txBody>
          <a:bodyPr/>
          <a:lstStyle/>
          <a:p>
            <a:pPr algn="r"/>
            <a:r>
              <a:rPr lang="ru-RU" sz="1800" dirty="0" smtClean="0">
                <a:solidFill>
                  <a:schemeClr val="tx1"/>
                </a:solidFill>
              </a:rPr>
              <a:t>Фисенко Владимир Петрович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1278" y="3995881"/>
            <a:ext cx="8825659" cy="268893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400" dirty="0"/>
              <a:t>В мае </a:t>
            </a:r>
            <a:r>
              <a:rPr lang="ru-RU" sz="2400" b="1" i="1" dirty="0"/>
              <a:t>1999</a:t>
            </a:r>
            <a:r>
              <a:rPr lang="ru-RU" sz="2400" dirty="0"/>
              <a:t> г. Минздрав России утвердил </a:t>
            </a:r>
            <a:r>
              <a:rPr lang="ru-RU" sz="2400" dirty="0" smtClean="0"/>
              <a:t>устав этого </a:t>
            </a:r>
            <a:r>
              <a:rPr lang="ru-RU" sz="2400" dirty="0"/>
              <a:t>объединения, получившего название Государственного учреждения науки </a:t>
            </a:r>
            <a:r>
              <a:rPr lang="ru-RU" sz="2400" b="1" dirty="0"/>
              <a:t>«Научный центр экспертизы и государственного контроля </a:t>
            </a:r>
            <a:r>
              <a:rPr lang="ru-RU" sz="2400" b="1" dirty="0" smtClean="0"/>
              <a:t>лекарственных средств</a:t>
            </a:r>
            <a:r>
              <a:rPr lang="ru-RU" sz="2400" b="1" dirty="0"/>
              <a:t>» </a:t>
            </a:r>
            <a:r>
              <a:rPr lang="ru-RU" sz="2400" dirty="0"/>
              <a:t>(</a:t>
            </a:r>
            <a:r>
              <a:rPr lang="ru-RU" sz="2400" dirty="0" smtClean="0"/>
              <a:t>НЦЭГКЛС). </a:t>
            </a:r>
            <a:r>
              <a:rPr lang="ru-RU" sz="2400" dirty="0"/>
              <a:t>Г</a:t>
            </a:r>
            <a:r>
              <a:rPr lang="ru-RU" sz="2400" dirty="0" smtClean="0"/>
              <a:t>енеральным </a:t>
            </a:r>
            <a:r>
              <a:rPr lang="ru-RU" sz="2400" dirty="0"/>
              <a:t>директором НЦЭГКЛС был назначен </a:t>
            </a:r>
            <a:r>
              <a:rPr lang="ru-RU" sz="2400" dirty="0" smtClean="0"/>
              <a:t>член-корреспондент РАМН</a:t>
            </a:r>
            <a:r>
              <a:rPr lang="ru-RU" sz="2400" dirty="0"/>
              <a:t>, профессор </a:t>
            </a:r>
            <a:r>
              <a:rPr lang="ru-RU" sz="2400" dirty="0" smtClean="0"/>
              <a:t>В.П. Фисенко.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502" y="140857"/>
            <a:ext cx="2973387" cy="377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8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1483" y="834184"/>
            <a:ext cx="8761413" cy="706964"/>
          </a:xfrm>
        </p:spPr>
        <p:txBody>
          <a:bodyPr/>
          <a:lstStyle/>
          <a:p>
            <a:r>
              <a:rPr lang="ru-RU" dirty="0" smtClean="0"/>
              <a:t>Хронология событий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524" y="4104795"/>
            <a:ext cx="11577211" cy="18140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10766" y="63001"/>
            <a:ext cx="3998563" cy="37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Тарасевич Лев Александрович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122" y="480449"/>
            <a:ext cx="3270142" cy="456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" t="1356" r="12252" b="8022"/>
          <a:stretch/>
        </p:blipFill>
        <p:spPr>
          <a:xfrm>
            <a:off x="5688260" y="42055"/>
            <a:ext cx="6441748" cy="451445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852" y="3304446"/>
            <a:ext cx="8825659" cy="34163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000" dirty="0"/>
              <a:t>Следующий этап реорганизации </a:t>
            </a:r>
            <a:r>
              <a:rPr lang="ru-RU" sz="2000" dirty="0" smtClean="0"/>
              <a:t>контрольно-разрешительной </a:t>
            </a:r>
            <a:r>
              <a:rPr lang="ru-RU" sz="2000" dirty="0"/>
              <a:t>системы начался в июне </a:t>
            </a:r>
            <a:r>
              <a:rPr lang="ru-RU" sz="2000" b="1" i="1" dirty="0"/>
              <a:t>2002</a:t>
            </a:r>
            <a:r>
              <a:rPr lang="ru-RU" sz="2000" dirty="0"/>
              <a:t> г. </a:t>
            </a:r>
            <a:r>
              <a:rPr lang="ru-RU" sz="2000" dirty="0" smtClean="0"/>
              <a:t>с создания </a:t>
            </a:r>
            <a:r>
              <a:rPr lang="ru-RU" sz="2000" b="1" dirty="0"/>
              <a:t>Федерального государственного учреждения «Научный центр экспертизы средств медицинского применения» Минздрава России </a:t>
            </a:r>
            <a:r>
              <a:rPr lang="ru-RU" sz="2000" dirty="0"/>
              <a:t>(</a:t>
            </a:r>
            <a:r>
              <a:rPr lang="ru-RU" sz="2000" dirty="0" smtClean="0"/>
              <a:t>ФГУ «НЦЭСМП</a:t>
            </a:r>
            <a:r>
              <a:rPr lang="ru-RU" sz="2000" dirty="0"/>
              <a:t>» Минздрава России), </a:t>
            </a:r>
            <a:r>
              <a:rPr lang="ru-RU" sz="2000" dirty="0" smtClean="0"/>
              <a:t>организованного путём </a:t>
            </a:r>
            <a:r>
              <a:rPr lang="ru-RU" sz="2000" dirty="0"/>
              <a:t>слияния Государственного учреждения </a:t>
            </a:r>
            <a:r>
              <a:rPr lang="ru-RU" sz="2000" dirty="0" smtClean="0"/>
              <a:t>науки «Научный </a:t>
            </a:r>
            <a:r>
              <a:rPr lang="ru-RU" sz="2000" dirty="0"/>
              <a:t>центр экспертизы и </a:t>
            </a:r>
            <a:r>
              <a:rPr lang="ru-RU" sz="2000" dirty="0" smtClean="0"/>
              <a:t>государственного контроля </a:t>
            </a:r>
            <a:r>
              <a:rPr lang="ru-RU" sz="2000" dirty="0"/>
              <a:t>лекарственных средств» и </a:t>
            </a:r>
            <a:r>
              <a:rPr lang="ru-RU" sz="2000" dirty="0" smtClean="0"/>
              <a:t>Федерального государственного </a:t>
            </a:r>
            <a:r>
              <a:rPr lang="ru-RU" sz="2000" dirty="0"/>
              <a:t>учреждения «Контрольно-аналитический центр по вопросам контроля качества лекарственных средств и изделий медицинского назначения» Минздрава </a:t>
            </a:r>
            <a:r>
              <a:rPr lang="ru-RU" sz="2000" dirty="0" smtClean="0"/>
              <a:t>России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996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71" y="4492383"/>
            <a:ext cx="8761413" cy="706964"/>
          </a:xfrm>
        </p:spPr>
        <p:txBody>
          <a:bodyPr/>
          <a:lstStyle/>
          <a:p>
            <a:r>
              <a:rPr lang="ru-RU" sz="1800" dirty="0" smtClean="0">
                <a:solidFill>
                  <a:schemeClr val="tx1"/>
                </a:solidFill>
              </a:rPr>
              <a:t>Петров Рэм Викторович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6257" y="1680632"/>
            <a:ext cx="8049986" cy="499620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100" dirty="0"/>
              <a:t>Создание ФГУ «НЦЭСМП» Минздрава </a:t>
            </a:r>
            <a:r>
              <a:rPr lang="ru-RU" sz="2100" dirty="0" smtClean="0"/>
              <a:t>России было </a:t>
            </a:r>
            <a:r>
              <a:rPr lang="ru-RU" sz="2100" dirty="0"/>
              <a:t>проведено с целью </a:t>
            </a:r>
            <a:endParaRPr lang="ru-RU" sz="2100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100" dirty="0" smtClean="0"/>
              <a:t>дальнейшего </a:t>
            </a:r>
            <a:r>
              <a:rPr lang="ru-RU" sz="2100" b="1" dirty="0"/>
              <a:t>совершенствования процедуры </a:t>
            </a:r>
            <a:r>
              <a:rPr lang="ru-RU" sz="2100" dirty="0" err="1"/>
              <a:t>предрегистрационной</a:t>
            </a:r>
            <a:r>
              <a:rPr lang="ru-RU" sz="2100" dirty="0"/>
              <a:t> </a:t>
            </a:r>
            <a:r>
              <a:rPr lang="ru-RU" sz="2100" dirty="0" smtClean="0"/>
              <a:t>экспертизы лекарственных </a:t>
            </a:r>
            <a:r>
              <a:rPr lang="ru-RU" sz="2100" dirty="0"/>
              <a:t>средств</a:t>
            </a:r>
            <a:r>
              <a:rPr lang="ru-RU" sz="2100" dirty="0" smtClean="0"/>
              <a:t>,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100" dirty="0" smtClean="0"/>
              <a:t> </a:t>
            </a:r>
            <a:r>
              <a:rPr lang="ru-RU" sz="2100" b="1" dirty="0"/>
              <a:t>организации</a:t>
            </a:r>
            <a:r>
              <a:rPr lang="ru-RU" sz="2100" dirty="0"/>
              <a:t> пострегистрационного мониторинга качества, эффективности </a:t>
            </a:r>
            <a:r>
              <a:rPr lang="ru-RU" sz="2100" dirty="0" smtClean="0"/>
              <a:t>и безопасности </a:t>
            </a:r>
            <a:r>
              <a:rPr lang="ru-RU" sz="2100" dirty="0"/>
              <a:t>лекарственных средств </a:t>
            </a:r>
            <a:r>
              <a:rPr lang="ru-RU" sz="2100" dirty="0" smtClean="0"/>
              <a:t>и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100" dirty="0" smtClean="0"/>
              <a:t> </a:t>
            </a:r>
            <a:r>
              <a:rPr lang="ru-RU" sz="2100" b="1" dirty="0" smtClean="0"/>
              <a:t>обеспечения</a:t>
            </a:r>
            <a:r>
              <a:rPr lang="ru-RU" sz="2100" dirty="0" smtClean="0"/>
              <a:t> всех </a:t>
            </a:r>
            <a:r>
              <a:rPr lang="ru-RU" sz="2100" dirty="0"/>
              <a:t>участников сферы обращения </a:t>
            </a:r>
            <a:r>
              <a:rPr lang="ru-RU" sz="2100" dirty="0" smtClean="0"/>
              <a:t>лекарственных средств </a:t>
            </a:r>
            <a:r>
              <a:rPr lang="ru-RU" sz="2100" dirty="0"/>
              <a:t>всесторонней информацией об их </a:t>
            </a:r>
            <a:r>
              <a:rPr lang="ru-RU" sz="2100" dirty="0" smtClean="0"/>
              <a:t>качестве, эффективности </a:t>
            </a:r>
            <a:r>
              <a:rPr lang="ru-RU" sz="2100" dirty="0"/>
              <a:t>и безопасности.</a:t>
            </a:r>
          </a:p>
          <a:p>
            <a:pPr marL="0" indent="0" algn="just">
              <a:buNone/>
            </a:pPr>
            <a:r>
              <a:rPr lang="ru-RU" sz="2100" dirty="0"/>
              <a:t>Руководителем ФГУ «НЦЭСМП» </a:t>
            </a:r>
            <a:r>
              <a:rPr lang="ru-RU" sz="2100" dirty="0" smtClean="0"/>
              <a:t>Минздрава России </a:t>
            </a:r>
            <a:r>
              <a:rPr lang="ru-RU" sz="2100" dirty="0"/>
              <a:t>был назначен академик РАН и РАМН, профессор </a:t>
            </a:r>
            <a:r>
              <a:rPr lang="ru-RU" sz="2100" dirty="0" smtClean="0"/>
              <a:t>Р.В. </a:t>
            </a:r>
            <a:r>
              <a:rPr lang="ru-RU" sz="2100" dirty="0"/>
              <a:t>Петров.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36" y="151245"/>
            <a:ext cx="3638719" cy="447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9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8410" y="1521113"/>
            <a:ext cx="8825659" cy="427008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/>
              <a:t>Для выполнения возложенных на </a:t>
            </a:r>
            <a:r>
              <a:rPr lang="ru-RU" sz="2400" dirty="0" smtClean="0"/>
              <a:t>ФГУ «НЦЭСМП</a:t>
            </a:r>
            <a:r>
              <a:rPr lang="ru-RU" sz="2400" dirty="0"/>
              <a:t>» Минздрава России </a:t>
            </a:r>
            <a:r>
              <a:rPr lang="ru-RU" sz="2400" b="1" dirty="0" smtClean="0"/>
              <a:t>задач</a:t>
            </a:r>
            <a:r>
              <a:rPr lang="ru-RU" sz="2400" dirty="0" smtClean="0"/>
              <a:t> в </a:t>
            </a:r>
            <a:r>
              <a:rPr lang="ru-RU" sz="2400" dirty="0"/>
              <a:t>его составе </a:t>
            </a:r>
            <a:r>
              <a:rPr lang="ru-RU" sz="2400" b="1" dirty="0" smtClean="0"/>
              <a:t>были созданы</a:t>
            </a:r>
            <a:r>
              <a:rPr lang="ru-RU" sz="2400" dirty="0" smtClean="0"/>
              <a:t>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400" dirty="0" smtClean="0"/>
              <a:t>Контрольно-координационное </a:t>
            </a:r>
            <a:r>
              <a:rPr lang="ru-RU" sz="2400" dirty="0"/>
              <a:t>управление,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400" dirty="0"/>
              <a:t>Экспертно-информационное </a:t>
            </a:r>
            <a:r>
              <a:rPr lang="ru-RU" sz="2400" dirty="0" smtClean="0"/>
              <a:t>управление,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400" dirty="0" smtClean="0"/>
              <a:t>Институт стандартизации </a:t>
            </a:r>
            <a:r>
              <a:rPr lang="ru-RU" sz="2400" dirty="0"/>
              <a:t>лекарственных </a:t>
            </a:r>
            <a:r>
              <a:rPr lang="ru-RU" sz="2400" dirty="0" smtClean="0"/>
              <a:t>средств,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400" dirty="0" smtClean="0"/>
              <a:t>Институт контроля </a:t>
            </a:r>
            <a:r>
              <a:rPr lang="ru-RU" sz="2400" dirty="0"/>
              <a:t>лекарственных </a:t>
            </a:r>
            <a:r>
              <a:rPr lang="ru-RU" sz="2400" dirty="0" smtClean="0"/>
              <a:t>средств,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400" dirty="0" smtClean="0"/>
              <a:t>Институт </a:t>
            </a:r>
            <a:r>
              <a:rPr lang="ru-RU" sz="2400" dirty="0"/>
              <a:t>доклинической и клинической экспертизы </a:t>
            </a:r>
            <a:r>
              <a:rPr lang="ru-RU" sz="2400" dirty="0" smtClean="0"/>
              <a:t>лекарственных средств,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400" dirty="0" smtClean="0"/>
              <a:t>Институт </a:t>
            </a:r>
            <a:r>
              <a:rPr lang="ru-RU" sz="2400" dirty="0"/>
              <a:t>клинической фармакологии.</a:t>
            </a:r>
          </a:p>
        </p:txBody>
      </p:sp>
    </p:spTree>
    <p:extLst>
      <p:ext uri="{BB962C8B-B14F-4D97-AF65-F5344CB8AC3E}">
        <p14:creationId xmlns:p14="http://schemas.microsoft.com/office/powerpoint/2010/main" val="280596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8" b="15480"/>
          <a:stretch/>
        </p:blipFill>
        <p:spPr>
          <a:xfrm>
            <a:off x="169220" y="97812"/>
            <a:ext cx="6723980" cy="309483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8766" y="3270143"/>
            <a:ext cx="9917975" cy="346152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400" dirty="0"/>
              <a:t>Приказом Минздрава России от 28.05.2003 № </a:t>
            </a:r>
            <a:r>
              <a:rPr lang="ru-RU" sz="2400" dirty="0" smtClean="0"/>
              <a:t>223 </a:t>
            </a:r>
            <a:r>
              <a:rPr lang="ru-RU" sz="2400" b="1" dirty="0" smtClean="0"/>
              <a:t>«Положение </a:t>
            </a:r>
            <a:r>
              <a:rPr lang="ru-RU" sz="2400" b="1" dirty="0"/>
              <a:t>о порядке проведения </a:t>
            </a:r>
            <a:r>
              <a:rPr lang="ru-RU" sz="2400" b="1" dirty="0" smtClean="0"/>
              <a:t>государственного контроля </a:t>
            </a:r>
            <a:r>
              <a:rPr lang="ru-RU" sz="2400" b="1" dirty="0"/>
              <a:t>эффективности и безопасности лекарственных средств на территории Российской Федерации» </a:t>
            </a:r>
            <a:r>
              <a:rPr lang="ru-RU" sz="2400" dirty="0"/>
              <a:t>ФГУ «НЦЭСМП» Минздрава России как подведомственное учреждение Минздрава России </a:t>
            </a:r>
            <a:r>
              <a:rPr lang="ru-RU" sz="2400" dirty="0" smtClean="0"/>
              <a:t>было уполномочено </a:t>
            </a:r>
            <a:r>
              <a:rPr lang="ru-RU" sz="2400" dirty="0"/>
              <a:t>проводить </a:t>
            </a:r>
            <a:r>
              <a:rPr lang="ru-RU" sz="2400" b="1" dirty="0" err="1"/>
              <a:t>предрегистрационную</a:t>
            </a:r>
            <a:r>
              <a:rPr lang="ru-RU" sz="2400" b="1" dirty="0"/>
              <a:t> </a:t>
            </a:r>
            <a:r>
              <a:rPr lang="ru-RU" sz="2400" b="1" dirty="0" smtClean="0"/>
              <a:t>и пострегистрационную </a:t>
            </a:r>
            <a:r>
              <a:rPr lang="ru-RU" sz="2400" b="1" dirty="0"/>
              <a:t>экспертизу </a:t>
            </a:r>
            <a:r>
              <a:rPr lang="ru-RU" sz="2400" dirty="0"/>
              <a:t>эффективности </a:t>
            </a:r>
            <a:r>
              <a:rPr lang="ru-RU" sz="2400" dirty="0" smtClean="0"/>
              <a:t>и безопасности </a:t>
            </a:r>
            <a:r>
              <a:rPr lang="ru-RU" sz="2400" dirty="0"/>
              <a:t>лекарственных средств.</a:t>
            </a:r>
          </a:p>
        </p:txBody>
      </p:sp>
    </p:spTree>
    <p:extLst>
      <p:ext uri="{BB962C8B-B14F-4D97-AF65-F5344CB8AC3E}">
        <p14:creationId xmlns:p14="http://schemas.microsoft.com/office/powerpoint/2010/main" val="87443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5018" y="762000"/>
            <a:ext cx="10903527" cy="562494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/>
              <a:t>В ФГУ </a:t>
            </a:r>
            <a:r>
              <a:rPr lang="ru-RU" sz="2000" dirty="0"/>
              <a:t>«</a:t>
            </a:r>
            <a:r>
              <a:rPr lang="ru-RU" sz="2000" dirty="0" smtClean="0"/>
              <a:t>НЦЭСМП» Минздрава </a:t>
            </a:r>
            <a:r>
              <a:rPr lang="ru-RU" sz="2000" dirty="0"/>
              <a:t>России были определены и реализовались следующие </a:t>
            </a:r>
            <a:r>
              <a:rPr lang="ru-RU" sz="2000" b="1" dirty="0"/>
              <a:t>задачи</a:t>
            </a:r>
            <a:r>
              <a:rPr lang="ru-RU" sz="2000" dirty="0"/>
              <a:t>:</a:t>
            </a:r>
          </a:p>
          <a:p>
            <a:pPr algn="just"/>
            <a:r>
              <a:rPr lang="ru-RU" sz="2000" dirty="0"/>
              <a:t>— модернизация и расширение </a:t>
            </a:r>
            <a:r>
              <a:rPr lang="ru-RU" sz="2000" b="1" dirty="0" smtClean="0"/>
              <a:t>материально</a:t>
            </a:r>
            <a:r>
              <a:rPr lang="en-US" sz="2000" b="1" dirty="0" smtClean="0"/>
              <a:t>-</a:t>
            </a:r>
            <a:r>
              <a:rPr lang="ru-RU" sz="2000" b="1" dirty="0" smtClean="0"/>
              <a:t>технической </a:t>
            </a:r>
            <a:r>
              <a:rPr lang="ru-RU" sz="2000" b="1" dirty="0"/>
              <a:t>базы</a:t>
            </a:r>
            <a:r>
              <a:rPr lang="ru-RU" sz="2000" dirty="0"/>
              <a:t>, </a:t>
            </a:r>
            <a:r>
              <a:rPr lang="ru-RU" sz="2000" dirty="0" smtClean="0"/>
              <a:t>позволяющей </a:t>
            </a:r>
            <a:r>
              <a:rPr lang="ru-RU" sz="2000" dirty="0"/>
              <a:t>проводить лабораторный анализ лекарственных средств наиболее точными и чувствительными методами </a:t>
            </a:r>
            <a:r>
              <a:rPr lang="ru-RU" sz="2000" dirty="0" smtClean="0"/>
              <a:t>исследования (ГЭЖХ</a:t>
            </a:r>
            <a:r>
              <a:rPr lang="ru-RU" sz="2000" dirty="0"/>
              <a:t>, ВЭЖХ, капиллярный электрофорез и др.);</a:t>
            </a:r>
          </a:p>
          <a:p>
            <a:pPr algn="just"/>
            <a:r>
              <a:rPr lang="ru-RU" sz="2000" dirty="0"/>
              <a:t>— </a:t>
            </a:r>
            <a:r>
              <a:rPr lang="ru-RU" sz="2000" b="1" dirty="0"/>
              <a:t>регламентация</a:t>
            </a:r>
            <a:r>
              <a:rPr lang="ru-RU" sz="2000" dirty="0"/>
              <a:t> всех внутренних процессов (</a:t>
            </a:r>
            <a:r>
              <a:rPr lang="ru-RU" sz="2000" dirty="0" smtClean="0"/>
              <a:t>в том </a:t>
            </a:r>
            <a:r>
              <a:rPr lang="ru-RU" sz="2000" dirty="0"/>
              <a:t>числе системы принятия экспертного решения</a:t>
            </a:r>
            <a:r>
              <a:rPr lang="ru-RU" sz="2000" dirty="0" smtClean="0"/>
              <a:t>), постоянный </a:t>
            </a:r>
            <a:r>
              <a:rPr lang="ru-RU" sz="2000" b="1" dirty="0"/>
              <a:t>анализ их эффективности </a:t>
            </a:r>
            <a:r>
              <a:rPr lang="ru-RU" sz="2000" dirty="0"/>
              <a:t>с последующей оптимизацией;</a:t>
            </a:r>
          </a:p>
          <a:p>
            <a:pPr algn="just"/>
            <a:r>
              <a:rPr lang="ru-RU" sz="2000" dirty="0"/>
              <a:t>— развитие </a:t>
            </a:r>
            <a:r>
              <a:rPr lang="ru-RU" sz="2000" b="1" dirty="0"/>
              <a:t>информационных баз </a:t>
            </a:r>
            <a:r>
              <a:rPr lang="ru-RU" sz="2000" dirty="0"/>
              <a:t>данных, </a:t>
            </a:r>
            <a:r>
              <a:rPr lang="ru-RU" sz="2000" b="1" dirty="0"/>
              <a:t>внутренней сети </a:t>
            </a:r>
            <a:r>
              <a:rPr lang="ru-RU" sz="2000" dirty="0"/>
              <a:t>организации (</a:t>
            </a:r>
            <a:r>
              <a:rPr lang="ru-RU" sz="2000" dirty="0" err="1"/>
              <a:t>Интранет</a:t>
            </a:r>
            <a:r>
              <a:rPr lang="ru-RU" sz="2000" dirty="0"/>
              <a:t>) и </a:t>
            </a:r>
            <a:r>
              <a:rPr lang="ru-RU" sz="2000" b="1" dirty="0"/>
              <a:t>средств телекоммуникации </a:t>
            </a:r>
            <a:r>
              <a:rPr lang="ru-RU" sz="2000" dirty="0"/>
              <a:t>для обеспечения постоянного </a:t>
            </a:r>
            <a:r>
              <a:rPr lang="ru-RU" sz="2000" dirty="0" smtClean="0"/>
              <a:t>обмена информацией </a:t>
            </a:r>
            <a:r>
              <a:rPr lang="ru-RU" sz="2000" dirty="0"/>
              <a:t>о лекарственных средствах в </a:t>
            </a:r>
            <a:r>
              <a:rPr lang="ru-RU" sz="2000" dirty="0" smtClean="0"/>
              <a:t>процессе их </a:t>
            </a:r>
            <a:r>
              <a:rPr lang="ru-RU" sz="2000" dirty="0"/>
              <a:t>экспертизы;</a:t>
            </a:r>
          </a:p>
          <a:p>
            <a:pPr algn="just"/>
            <a:r>
              <a:rPr lang="ru-RU" sz="2000" dirty="0"/>
              <a:t>— создание системы </a:t>
            </a:r>
            <a:r>
              <a:rPr lang="ru-RU" sz="2000" b="1" dirty="0"/>
              <a:t>внутреннего обучения </a:t>
            </a:r>
            <a:r>
              <a:rPr lang="ru-RU" sz="2000" dirty="0"/>
              <a:t>персонала для развития кадрового потенциала </a:t>
            </a:r>
            <a:r>
              <a:rPr lang="ru-RU" sz="2000" dirty="0" smtClean="0"/>
              <a:t>Научного центра</a:t>
            </a:r>
            <a:r>
              <a:rPr lang="ru-RU" sz="2000" dirty="0"/>
              <a:t>;</a:t>
            </a:r>
          </a:p>
          <a:p>
            <a:pPr algn="just"/>
            <a:r>
              <a:rPr lang="ru-RU" sz="2000" dirty="0"/>
              <a:t>— </a:t>
            </a:r>
            <a:r>
              <a:rPr lang="ru-RU" sz="2000" dirty="0" smtClean="0"/>
              <a:t>проведение </a:t>
            </a:r>
            <a:r>
              <a:rPr lang="ru-RU" sz="2000" dirty="0"/>
              <a:t>фундаментальных и </a:t>
            </a:r>
            <a:r>
              <a:rPr lang="ru-RU" sz="2000" dirty="0" smtClean="0"/>
              <a:t>прикладных </a:t>
            </a:r>
            <a:r>
              <a:rPr lang="ru-RU" sz="2000" b="1" dirty="0" smtClean="0"/>
              <a:t>научных </a:t>
            </a:r>
            <a:r>
              <a:rPr lang="ru-RU" sz="2000" b="1" dirty="0"/>
              <a:t>исследований </a:t>
            </a:r>
            <a:r>
              <a:rPr lang="ru-RU" sz="2000" dirty="0"/>
              <a:t>в области фармации и </a:t>
            </a:r>
            <a:r>
              <a:rPr lang="ru-RU" sz="2000" dirty="0" smtClean="0"/>
              <a:t>медицины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506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963" y="4279905"/>
            <a:ext cx="11831781" cy="241184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2400" dirty="0"/>
              <a:t>Важными шагами по установлению </a:t>
            </a:r>
            <a:r>
              <a:rPr lang="ru-RU" sz="2400" dirty="0" smtClean="0"/>
              <a:t>двустороннего</a:t>
            </a:r>
            <a:r>
              <a:rPr lang="en-US" sz="2400" dirty="0" smtClean="0"/>
              <a:t> </a:t>
            </a:r>
            <a:r>
              <a:rPr lang="ru-RU" sz="2400" dirty="0" smtClean="0"/>
              <a:t>диалога </a:t>
            </a:r>
            <a:r>
              <a:rPr lang="ru-RU" sz="2400" dirty="0"/>
              <a:t>с организациями-заявителями и профессиональным сообществом стало регулярное </a:t>
            </a:r>
            <a:r>
              <a:rPr lang="ru-RU" sz="2400" dirty="0" smtClean="0"/>
              <a:t>размещение</a:t>
            </a:r>
            <a:r>
              <a:rPr lang="en-US" sz="2400" dirty="0" smtClean="0"/>
              <a:t> </a:t>
            </a:r>
            <a:r>
              <a:rPr lang="ru-RU" sz="2400" dirty="0" smtClean="0"/>
              <a:t>оперативной </a:t>
            </a:r>
            <a:r>
              <a:rPr lang="ru-RU" sz="2400" dirty="0"/>
              <a:t>информации ФГУ «НЦЭСМП» Минздрава России </a:t>
            </a:r>
            <a:r>
              <a:rPr lang="ru-RU" sz="2400" b="1" dirty="0"/>
              <a:t>в интернете на сайте </a:t>
            </a:r>
            <a:r>
              <a:rPr lang="ru-RU" sz="2400" dirty="0"/>
              <a:t>www.regmed.ru </a:t>
            </a:r>
            <a:r>
              <a:rPr lang="ru-RU" sz="2400" dirty="0" smtClean="0"/>
              <a:t>и</a:t>
            </a:r>
            <a:r>
              <a:rPr lang="en-US" sz="2400" dirty="0" smtClean="0"/>
              <a:t> </a:t>
            </a:r>
            <a:r>
              <a:rPr lang="ru-RU" sz="2400" b="1" dirty="0" smtClean="0"/>
              <a:t>выпуск </a:t>
            </a:r>
            <a:r>
              <a:rPr lang="ru-RU" sz="2400" b="1" dirty="0"/>
              <a:t>журнала</a:t>
            </a:r>
            <a:r>
              <a:rPr lang="ru-RU" sz="2400" dirty="0"/>
              <a:t> «Ведомости Научного центра экспертизы средств медицинского применения</a:t>
            </a:r>
            <a:r>
              <a:rPr lang="ru-RU" sz="2400" dirty="0" smtClean="0"/>
              <a:t>».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189" y="84249"/>
            <a:ext cx="2942360" cy="41206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148" y="505685"/>
            <a:ext cx="5127154" cy="341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8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88" y="87084"/>
            <a:ext cx="4701254" cy="670331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825" y="87084"/>
            <a:ext cx="4628273" cy="670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3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37" y="51231"/>
            <a:ext cx="7629749" cy="50523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651" y="3207654"/>
            <a:ext cx="6643229" cy="35931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08836" y="2191991"/>
            <a:ext cx="2661329" cy="1015663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Сайт учреждения</a:t>
            </a:r>
          </a:p>
          <a:p>
            <a:pPr algn="ctr"/>
            <a:r>
              <a:rPr lang="en-US" sz="2000" dirty="0" smtClean="0">
                <a:hlinkClick r:id="rId4"/>
              </a:rPr>
              <a:t>www.regmed.ru</a:t>
            </a:r>
            <a:endParaRPr lang="en-US" sz="2000" dirty="0" smtClean="0"/>
          </a:p>
          <a:p>
            <a:pPr algn="ctr"/>
            <a:r>
              <a:rPr lang="ru-RU" sz="2000" dirty="0" smtClean="0"/>
              <a:t>Март 2023 г.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5532" y="3745020"/>
            <a:ext cx="2075320" cy="31129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5679" y="3648226"/>
            <a:ext cx="2064917" cy="316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236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483" y="110837"/>
            <a:ext cx="5715000" cy="3810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846" y="1953494"/>
            <a:ext cx="7310174" cy="4724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400" dirty="0" smtClean="0"/>
              <a:t>Очередной </a:t>
            </a:r>
            <a:r>
              <a:rPr lang="ru-RU" sz="2400" dirty="0"/>
              <a:t>этап расширения деятельности </a:t>
            </a:r>
            <a:r>
              <a:rPr lang="ru-RU" sz="2400" dirty="0" smtClean="0"/>
              <a:t>ФГУ</a:t>
            </a:r>
            <a:r>
              <a:rPr lang="en-US" sz="2400" dirty="0" smtClean="0"/>
              <a:t> </a:t>
            </a:r>
            <a:r>
              <a:rPr lang="ru-RU" sz="2400" dirty="0" smtClean="0"/>
              <a:t>«НЦЭСМП</a:t>
            </a:r>
            <a:r>
              <a:rPr lang="ru-RU" sz="2400" dirty="0"/>
              <a:t>» Минздрава России был связан с </a:t>
            </a:r>
            <a:r>
              <a:rPr lang="ru-RU" sz="2400" b="1" dirty="0"/>
              <a:t>административной реформой </a:t>
            </a:r>
            <a:r>
              <a:rPr lang="ru-RU" sz="2400" dirty="0"/>
              <a:t>федеральных органов исполнительной власти, начавшейся в </a:t>
            </a:r>
            <a:r>
              <a:rPr lang="ru-RU" sz="2400" b="1" i="1" dirty="0"/>
              <a:t>2004</a:t>
            </a:r>
            <a:r>
              <a:rPr lang="ru-RU" sz="2400" dirty="0"/>
              <a:t> г.</a:t>
            </a:r>
          </a:p>
          <a:p>
            <a:pPr algn="just"/>
            <a:r>
              <a:rPr lang="ru-RU" sz="2400" dirty="0"/>
              <a:t>Указом Президента Российской Федерации </a:t>
            </a:r>
            <a:r>
              <a:rPr lang="ru-RU" sz="2400" dirty="0" smtClean="0"/>
              <a:t>от</a:t>
            </a:r>
            <a:r>
              <a:rPr lang="en-US" sz="2400" dirty="0" smtClean="0"/>
              <a:t> </a:t>
            </a:r>
            <a:r>
              <a:rPr lang="ru-RU" sz="2400" dirty="0" smtClean="0"/>
              <a:t>9 </a:t>
            </a:r>
            <a:r>
              <a:rPr lang="ru-RU" sz="2400" dirty="0"/>
              <a:t>марта </a:t>
            </a:r>
            <a:r>
              <a:rPr lang="ru-RU" sz="2400" b="1" i="1" dirty="0"/>
              <a:t>2004</a:t>
            </a:r>
            <a:r>
              <a:rPr lang="ru-RU" sz="2400" dirty="0"/>
              <a:t> г. № 314 «О системе и структуре федеральных органов исполнительной власти» была образована </a:t>
            </a:r>
            <a:r>
              <a:rPr lang="ru-RU" sz="2400" b="1" dirty="0"/>
              <a:t>Федеральная служба по надзору в сфере здравоохранения и социального развития</a:t>
            </a:r>
            <a:r>
              <a:rPr lang="ru-RU" sz="2400" dirty="0"/>
              <a:t> (Росздравнадзор). </a:t>
            </a:r>
          </a:p>
        </p:txBody>
      </p:sp>
    </p:spTree>
    <p:extLst>
      <p:ext uri="{BB962C8B-B14F-4D97-AF65-F5344CB8AC3E}">
        <p14:creationId xmlns:p14="http://schemas.microsoft.com/office/powerpoint/2010/main" val="368259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9440" y="572623"/>
            <a:ext cx="10975030" cy="127577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/>
              <a:t>Постановлением Правительства </a:t>
            </a:r>
            <a:r>
              <a:rPr lang="ru-RU" sz="2000" dirty="0" smtClean="0"/>
              <a:t>Российской Федерации </a:t>
            </a:r>
            <a:r>
              <a:rPr lang="ru-RU" sz="2000" dirty="0"/>
              <a:t>от 6 апреля </a:t>
            </a:r>
            <a:r>
              <a:rPr lang="ru-RU" sz="2000" b="1" i="1" dirty="0"/>
              <a:t>2004</a:t>
            </a:r>
            <a:r>
              <a:rPr lang="ru-RU" sz="2000" dirty="0"/>
              <a:t> г. № 155 «Вопросы Федеральной службы по надзору в сфере </a:t>
            </a:r>
            <a:r>
              <a:rPr lang="ru-RU" sz="2000" dirty="0" smtClean="0"/>
              <a:t>здравоохранения и </a:t>
            </a:r>
            <a:r>
              <a:rPr lang="ru-RU" sz="2000" dirty="0"/>
              <a:t>социального развития» было установлено, что основными </a:t>
            </a:r>
            <a:r>
              <a:rPr lang="ru-RU" sz="2000" b="1" dirty="0"/>
              <a:t>функциями Росздравнадзора</a:t>
            </a:r>
            <a:r>
              <a:rPr lang="ru-RU" sz="2000" dirty="0"/>
              <a:t> являются</a:t>
            </a:r>
            <a:r>
              <a:rPr lang="ru-RU" sz="2000" dirty="0" smtClean="0"/>
              <a:t>:</a:t>
            </a:r>
            <a:endParaRPr lang="ru-RU" sz="2000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004099" y="3286655"/>
            <a:ext cx="4697821" cy="86898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/>
              <a:t>государственной регистрации</a:t>
            </a:r>
            <a:endParaRPr lang="ru-RU" sz="24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281127" y="3290809"/>
            <a:ext cx="4697821" cy="86067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/>
              <a:t>контроля качества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35706" y="2357514"/>
            <a:ext cx="6096000" cy="5847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sz="3200" b="1" dirty="0" smtClean="0"/>
              <a:t>осуществление</a:t>
            </a:r>
            <a:endParaRPr lang="ru-RU" sz="3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43646" y="4527717"/>
            <a:ext cx="7480119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/>
              <a:t>лекарственных средств, медицинской и реабилитационной техники и изделий медицинского назначения</a:t>
            </a:r>
          </a:p>
        </p:txBody>
      </p:sp>
    </p:spTree>
    <p:extLst>
      <p:ext uri="{BB962C8B-B14F-4D97-AF65-F5344CB8AC3E}">
        <p14:creationId xmlns:p14="http://schemas.microsoft.com/office/powerpoint/2010/main" val="305530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202" y="242266"/>
            <a:ext cx="11493012" cy="653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0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983" y="3053167"/>
            <a:ext cx="8601559" cy="36266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2400" dirty="0"/>
              <a:t>ФГУ «НЦЭСМП» Минздрава России стало </a:t>
            </a:r>
            <a:r>
              <a:rPr lang="ru-RU" sz="2400" dirty="0" smtClean="0"/>
              <a:t>одним из </a:t>
            </a:r>
            <a:r>
              <a:rPr lang="ru-RU" sz="2400" dirty="0"/>
              <a:t>подведомственных Росздравнадзору </a:t>
            </a:r>
            <a:r>
              <a:rPr lang="ru-RU" sz="2400" dirty="0" smtClean="0"/>
              <a:t>федеральных государственных </a:t>
            </a:r>
            <a:r>
              <a:rPr lang="ru-RU" sz="2400" dirty="0"/>
              <a:t>учреждений (</a:t>
            </a:r>
            <a:r>
              <a:rPr lang="ru-RU" sz="2400" b="1" dirty="0"/>
              <a:t>ФГУ </a:t>
            </a:r>
            <a:r>
              <a:rPr lang="ru-RU" sz="2400" b="1" dirty="0" smtClean="0"/>
              <a:t>«НЦЭСМП</a:t>
            </a:r>
            <a:r>
              <a:rPr lang="ru-RU" sz="2400" b="1" dirty="0"/>
              <a:t>» Росздравнадзора</a:t>
            </a:r>
            <a:r>
              <a:rPr lang="ru-RU" sz="2400" dirty="0"/>
              <a:t>).</a:t>
            </a:r>
          </a:p>
          <a:p>
            <a:pPr algn="just"/>
            <a:r>
              <a:rPr lang="ru-RU" sz="2400" dirty="0"/>
              <a:t>В </a:t>
            </a:r>
            <a:r>
              <a:rPr lang="ru-RU" sz="2400" b="1" i="1" dirty="0"/>
              <a:t>2004</a:t>
            </a:r>
            <a:r>
              <a:rPr lang="ru-RU" sz="2400" dirty="0"/>
              <a:t> г. генеральным директором </a:t>
            </a:r>
            <a:r>
              <a:rPr lang="ru-RU" sz="2400" dirty="0" smtClean="0"/>
              <a:t>ФГУ «НЦЭСМП</a:t>
            </a:r>
            <a:r>
              <a:rPr lang="ru-RU" sz="2400" dirty="0"/>
              <a:t>» Росздравнадзора был назначен профессор Владимир Борисович Герасимов. С </a:t>
            </a:r>
            <a:r>
              <a:rPr lang="ru-RU" sz="2400" b="1" i="1" dirty="0"/>
              <a:t>2007</a:t>
            </a:r>
            <a:r>
              <a:rPr lang="ru-RU" sz="2400" dirty="0"/>
              <a:t> </a:t>
            </a:r>
            <a:r>
              <a:rPr lang="ru-RU" sz="2400" dirty="0" smtClean="0"/>
              <a:t>по </a:t>
            </a:r>
            <a:r>
              <a:rPr lang="ru-RU" sz="2400" b="1" i="1" dirty="0" smtClean="0"/>
              <a:t>2010</a:t>
            </a:r>
            <a:r>
              <a:rPr lang="ru-RU" sz="2400" dirty="0" smtClean="0"/>
              <a:t> </a:t>
            </a:r>
            <a:r>
              <a:rPr lang="ru-RU" sz="2400" dirty="0"/>
              <a:t>год обязанности директора исполнял </a:t>
            </a:r>
            <a:r>
              <a:rPr lang="ru-RU" sz="2400" dirty="0" smtClean="0"/>
              <a:t>кандидат медицинских </a:t>
            </a:r>
            <a:r>
              <a:rPr lang="ru-RU" sz="2400" dirty="0"/>
              <a:t>наук Сергей Валентинович Буданов.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055" y="108486"/>
            <a:ext cx="3266632" cy="43395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21371" y="4487868"/>
            <a:ext cx="2601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Буданов </a:t>
            </a:r>
          </a:p>
          <a:p>
            <a:pPr algn="r"/>
            <a:r>
              <a:rPr lang="ru-RU" dirty="0" smtClean="0"/>
              <a:t>Сергей </a:t>
            </a:r>
          </a:p>
          <a:p>
            <a:pPr algn="r"/>
            <a:r>
              <a:rPr lang="ru-RU" dirty="0" smtClean="0"/>
              <a:t>Валентинович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049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554" y="843040"/>
            <a:ext cx="8761413" cy="706964"/>
          </a:xfrm>
        </p:spPr>
        <p:txBody>
          <a:bodyPr/>
          <a:lstStyle/>
          <a:p>
            <a:r>
              <a:rPr lang="ru-RU" sz="3200" dirty="0" smtClean="0"/>
              <a:t>Из интервью Бабаяна Э.А. «Мы идём в ногу со временем и даже чуть впереди», 2004 г.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583" y="2559957"/>
            <a:ext cx="8961502" cy="388438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800" dirty="0" smtClean="0"/>
              <a:t>«..</a:t>
            </a:r>
            <a:r>
              <a:rPr lang="ru-RU" sz="2800" b="1" dirty="0" smtClean="0"/>
              <a:t>Россия</a:t>
            </a:r>
            <a:r>
              <a:rPr lang="ru-RU" sz="2800" dirty="0" smtClean="0"/>
              <a:t> по сравнению со многими европейскими странами </a:t>
            </a:r>
            <a:r>
              <a:rPr lang="ru-RU" sz="2800" b="1" dirty="0" smtClean="0"/>
              <a:t>отличается более строгим подходом </a:t>
            </a:r>
            <a:r>
              <a:rPr lang="ru-RU" sz="2800" dirty="0" smtClean="0"/>
              <a:t>ко всему, что касается незаконного оборота наркотиков – контролю, выявлению, лечению, наказанию. Например, наши списки наркотических, психотропных и химических веществ и их </a:t>
            </a:r>
            <a:r>
              <a:rPr lang="ru-RU" sz="2800" dirty="0" err="1" smtClean="0"/>
              <a:t>прекурсоров</a:t>
            </a:r>
            <a:r>
              <a:rPr lang="ru-RU" sz="2800" dirty="0" smtClean="0"/>
              <a:t> более строгие и широкие, чем это предусмотрено действующими конвенциями.»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015" y="653144"/>
            <a:ext cx="2659960" cy="27211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09967" y="3422307"/>
            <a:ext cx="25210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/>
              <a:t>Должность:</a:t>
            </a:r>
          </a:p>
          <a:p>
            <a:pPr algn="r"/>
            <a:r>
              <a:rPr lang="ru-RU" sz="2000" dirty="0" smtClean="0"/>
              <a:t>Первый вице-президент Международного комитета по контролю наркотиков ООН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9054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169" y="101154"/>
            <a:ext cx="4458345" cy="450959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9696" y="2960176"/>
            <a:ext cx="7161999" cy="368765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800" dirty="0"/>
              <a:t>В </a:t>
            </a:r>
            <a:r>
              <a:rPr lang="ru-RU" sz="2800" b="1" i="1" dirty="0"/>
              <a:t>2010</a:t>
            </a:r>
            <a:r>
              <a:rPr lang="ru-RU" sz="2800" dirty="0"/>
              <a:t> году ФГУ «НЦЭСМП» был передан в подчинение </a:t>
            </a:r>
            <a:r>
              <a:rPr lang="ru-RU" sz="2800" b="1" dirty="0"/>
              <a:t>Министерству здравоохранения и социального развития</a:t>
            </a:r>
            <a:r>
              <a:rPr lang="ru-RU" sz="2800" dirty="0"/>
              <a:t> Российской Федерации. </a:t>
            </a:r>
            <a:r>
              <a:rPr lang="ru-RU" sz="2800" dirty="0" smtClean="0"/>
              <a:t>Генеральным директором </a:t>
            </a:r>
            <a:r>
              <a:rPr lang="ru-RU" sz="2800" dirty="0"/>
              <a:t>был назначен профессор Александр Николаевич Миронов.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65049" y="4672737"/>
            <a:ext cx="1818465" cy="930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Миронов </a:t>
            </a:r>
          </a:p>
          <a:p>
            <a:pPr algn="r"/>
            <a:r>
              <a:rPr lang="ru-RU" dirty="0"/>
              <a:t>А</a:t>
            </a:r>
            <a:r>
              <a:rPr lang="ru-RU" dirty="0" smtClean="0"/>
              <a:t>лександр </a:t>
            </a:r>
          </a:p>
          <a:p>
            <a:pPr algn="r"/>
            <a:r>
              <a:rPr lang="ru-RU" dirty="0" smtClean="0"/>
              <a:t>Николаевич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608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8036" y="4332624"/>
            <a:ext cx="3976254" cy="706964"/>
          </a:xfrm>
        </p:spPr>
        <p:txBody>
          <a:bodyPr/>
          <a:lstStyle/>
          <a:p>
            <a:pPr algn="r"/>
            <a:r>
              <a:rPr lang="ru-RU" sz="1600" dirty="0">
                <a:solidFill>
                  <a:schemeClr val="tx1"/>
                </a:solidFill>
              </a:rPr>
              <a:t>Центр экспертизы и </a:t>
            </a:r>
            <a:r>
              <a:rPr lang="ru-RU" sz="1600" dirty="0" smtClean="0">
                <a:solidFill>
                  <a:schemeClr val="tx1"/>
                </a:solidFill>
              </a:rPr>
              <a:t>контроля</a:t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иммунобиологических препаратов</a:t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ФГБУ </a:t>
            </a:r>
            <a:r>
              <a:rPr lang="ru-RU" sz="1600" dirty="0">
                <a:solidFill>
                  <a:schemeClr val="tx1"/>
                </a:solidFill>
              </a:rPr>
              <a:t>"НЦЭСМП" Минздрава России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185" y="95794"/>
            <a:ext cx="6267283" cy="417140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1281" y="3463635"/>
            <a:ext cx="8016755" cy="323503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2400" dirty="0"/>
              <a:t>С целью создания единой мощной </a:t>
            </a:r>
            <a:r>
              <a:rPr lang="ru-RU" sz="2400" dirty="0" smtClean="0"/>
              <a:t>отечественной структуры</a:t>
            </a:r>
            <a:r>
              <a:rPr lang="ru-RU" sz="2400" dirty="0"/>
              <a:t>, предназначенной для осуществления </a:t>
            </a:r>
            <a:r>
              <a:rPr lang="ru-RU" sz="2400" dirty="0" smtClean="0"/>
              <a:t>экспертизы </a:t>
            </a:r>
            <a:r>
              <a:rPr lang="ru-RU" sz="2400" dirty="0"/>
              <a:t>качества, эффективности и </a:t>
            </a:r>
            <a:r>
              <a:rPr lang="ru-RU" sz="2400" dirty="0" smtClean="0"/>
              <a:t>безопасности всех </a:t>
            </a:r>
            <a:r>
              <a:rPr lang="ru-RU" sz="2400" dirty="0"/>
              <a:t>лекарственных средств (включая иммунобиологические препараты) в </a:t>
            </a:r>
            <a:r>
              <a:rPr lang="ru-RU" sz="2400" b="1" i="1" dirty="0"/>
              <a:t>2010</a:t>
            </a:r>
            <a:r>
              <a:rPr lang="ru-RU" sz="2400" dirty="0"/>
              <a:t> году к ФГБУ «</a:t>
            </a:r>
            <a:r>
              <a:rPr lang="ru-RU" sz="2400" dirty="0" smtClean="0"/>
              <a:t>НЦЭСМП» был </a:t>
            </a:r>
            <a:r>
              <a:rPr lang="ru-RU" sz="2400" dirty="0"/>
              <a:t>присоединен </a:t>
            </a:r>
            <a:r>
              <a:rPr lang="ru-RU" sz="2400" b="1" dirty="0"/>
              <a:t>Государственный научно-исследовательский институт стандартизации и контроля медицинских биологических препаратов имени </a:t>
            </a:r>
            <a:r>
              <a:rPr lang="ru-RU" sz="2400" b="1" dirty="0" smtClean="0"/>
              <a:t>Л.А</a:t>
            </a:r>
            <a:r>
              <a:rPr lang="ru-RU" sz="2400" b="1" dirty="0"/>
              <a:t>. Тарасевича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9253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648" b="6645"/>
          <a:stretch/>
        </p:blipFill>
        <p:spPr>
          <a:xfrm>
            <a:off x="294469" y="183607"/>
            <a:ext cx="4742482" cy="401643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5059" y="4285685"/>
            <a:ext cx="11765466" cy="243345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2400" dirty="0"/>
              <a:t>В </a:t>
            </a:r>
            <a:r>
              <a:rPr lang="ru-RU" sz="2400" b="1" i="1" dirty="0"/>
              <a:t>2012</a:t>
            </a:r>
            <a:r>
              <a:rPr lang="ru-RU" sz="2400" dirty="0"/>
              <a:t> </a:t>
            </a:r>
            <a:r>
              <a:rPr lang="ru-RU" sz="2400" dirty="0" smtClean="0"/>
              <a:t>году в </a:t>
            </a:r>
            <a:r>
              <a:rPr lang="ru-RU" sz="2400" dirty="0"/>
              <a:t>связи с </a:t>
            </a:r>
            <a:r>
              <a:rPr lang="ru-RU" sz="2400" b="1" dirty="0"/>
              <a:t>реструктуризацией</a:t>
            </a:r>
            <a:r>
              <a:rPr lang="ru-RU" sz="2400" dirty="0"/>
              <a:t> </a:t>
            </a:r>
            <a:r>
              <a:rPr lang="ru-RU" sz="2400" dirty="0" err="1"/>
              <a:t>Минздравсоцразвития</a:t>
            </a:r>
            <a:r>
              <a:rPr lang="ru-RU" sz="2400" dirty="0"/>
              <a:t> России было утверждено </a:t>
            </a:r>
            <a:r>
              <a:rPr lang="ru-RU" sz="2400" b="1" dirty="0"/>
              <a:t>новое название</a:t>
            </a:r>
            <a:r>
              <a:rPr lang="ru-RU" sz="2400" dirty="0"/>
              <a:t> организации – Федеральное государственное бюджетное учреждение «Научный центр экспертизы средств медицинского применения» Министерства здравоохранения Российской Федерации</a:t>
            </a:r>
            <a:r>
              <a:rPr lang="ru-RU" sz="2400" dirty="0" smtClean="0"/>
              <a:t>. Учреждение находится </a:t>
            </a:r>
            <a:r>
              <a:rPr lang="ru-RU" sz="2400" b="1" dirty="0" smtClean="0"/>
              <a:t>в ведомстве Минздрава</a:t>
            </a:r>
            <a:r>
              <a:rPr lang="ru-RU" sz="2400" dirty="0" smtClean="0"/>
              <a:t> Российской Федерации.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2475"/>
          <a:stretch/>
        </p:blipFill>
        <p:spPr>
          <a:xfrm>
            <a:off x="5418261" y="109113"/>
            <a:ext cx="6339787" cy="4121921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5036951" y="1813612"/>
            <a:ext cx="1983781" cy="712922"/>
          </a:xfrm>
          <a:prstGeom prst="rightArrow">
            <a:avLst/>
          </a:prstGeom>
          <a:solidFill>
            <a:srgbClr val="FF666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20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549b902fddde02c73d899aecf13bfdac_l-5270141-images-thumbs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8"/>
          <a:stretch/>
        </p:blipFill>
        <p:spPr bwMode="auto">
          <a:xfrm>
            <a:off x="7028953" y="268966"/>
            <a:ext cx="4849089" cy="413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6622" y="4405947"/>
            <a:ext cx="2286000" cy="706964"/>
          </a:xfrm>
        </p:spPr>
        <p:txBody>
          <a:bodyPr/>
          <a:lstStyle/>
          <a:p>
            <a:pPr algn="r"/>
            <a:r>
              <a:rPr lang="ru-RU" sz="1800" dirty="0" err="1" smtClean="0">
                <a:solidFill>
                  <a:schemeClr val="tx1"/>
                </a:solidFill>
              </a:rPr>
              <a:t>Олефир</a:t>
            </a:r>
            <a:r>
              <a:rPr lang="ru-RU" sz="1800" dirty="0">
                <a:solidFill>
                  <a:schemeClr val="tx1"/>
                </a:solidFill>
              </a:rPr>
              <a:t/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Юрий Витальевич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451" y="4743930"/>
            <a:ext cx="7808936" cy="13497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2400" dirty="0" smtClean="0"/>
              <a:t>С </a:t>
            </a:r>
            <a:r>
              <a:rPr lang="ru-RU" sz="2400" b="1" i="1" dirty="0"/>
              <a:t>2015</a:t>
            </a:r>
            <a:r>
              <a:rPr lang="ru-RU" sz="2400" dirty="0"/>
              <a:t> </a:t>
            </a:r>
            <a:r>
              <a:rPr lang="ru-RU" sz="2400" dirty="0" smtClean="0"/>
              <a:t>по </a:t>
            </a:r>
            <a:r>
              <a:rPr lang="ru-RU" sz="2400" b="1" i="1" dirty="0" smtClean="0"/>
              <a:t>2021</a:t>
            </a:r>
            <a:r>
              <a:rPr lang="ru-RU" sz="2400" dirty="0" smtClean="0"/>
              <a:t> год генеральным </a:t>
            </a:r>
            <a:r>
              <a:rPr lang="ru-RU" sz="2400" dirty="0"/>
              <a:t>директором </a:t>
            </a:r>
            <a:r>
              <a:rPr lang="ru-RU" sz="2400" dirty="0" smtClean="0"/>
              <a:t>ФГБУ «НЦЭСМП</a:t>
            </a:r>
            <a:r>
              <a:rPr lang="ru-RU" sz="2400" dirty="0"/>
              <a:t>» Минздрава России </a:t>
            </a:r>
            <a:r>
              <a:rPr lang="ru-RU" sz="2400" dirty="0" smtClean="0"/>
              <a:t>являлся </a:t>
            </a:r>
            <a:r>
              <a:rPr lang="ru-RU" sz="2400" dirty="0"/>
              <a:t>доктор медицинских наук </a:t>
            </a:r>
            <a:r>
              <a:rPr lang="ru-RU" sz="2400" dirty="0" smtClean="0"/>
              <a:t>Ю.В. </a:t>
            </a:r>
            <a:r>
              <a:rPr lang="ru-RU" sz="2400" dirty="0" err="1" smtClean="0"/>
              <a:t>Олефир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399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843" y="3965459"/>
            <a:ext cx="8016755" cy="237335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800" dirty="0"/>
              <a:t>В</a:t>
            </a:r>
            <a:r>
              <a:rPr lang="ru-RU" sz="2800" dirty="0" smtClean="0"/>
              <a:t> марте </a:t>
            </a:r>
            <a:r>
              <a:rPr lang="ru-RU" sz="2800" b="1" i="1" dirty="0" smtClean="0"/>
              <a:t>2021</a:t>
            </a:r>
            <a:r>
              <a:rPr lang="ru-RU" sz="2800" dirty="0" smtClean="0"/>
              <a:t> г. генеральным директором ФГБУ «НЦЭСМП» Минздрава России назначена Валентина Владимировна Косенко, кандидат фармацевтических наук.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708" y="142777"/>
            <a:ext cx="3445976" cy="51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3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093" y="68809"/>
            <a:ext cx="7184904" cy="478216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274" y="3998561"/>
            <a:ext cx="10969512" cy="27587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800" dirty="0"/>
              <a:t>На основании получаемых от Минздрава </a:t>
            </a:r>
            <a:r>
              <a:rPr lang="ru-RU" sz="2800" dirty="0" smtClean="0"/>
              <a:t>России государственных </a:t>
            </a:r>
            <a:r>
              <a:rPr lang="ru-RU" sz="2800" dirty="0"/>
              <a:t>заданий ФГБУ «НЦЭСМП» Минздрава России </a:t>
            </a:r>
            <a:r>
              <a:rPr lang="ru-RU" sz="2800" dirty="0" smtClean="0"/>
              <a:t>обеспечивает контроль в области </a:t>
            </a:r>
            <a:r>
              <a:rPr lang="ru-RU" sz="2800" b="1" dirty="0"/>
              <a:t>экспертизы качества, эффективности и безопасности </a:t>
            </a:r>
            <a:r>
              <a:rPr lang="ru-RU" sz="2800" dirty="0"/>
              <a:t>лекарственных средств на этапе </a:t>
            </a:r>
            <a:r>
              <a:rPr lang="ru-RU" sz="2800" dirty="0" smtClean="0"/>
              <a:t>принятия ответственного </a:t>
            </a:r>
            <a:r>
              <a:rPr lang="ru-RU" sz="2800" dirty="0"/>
              <a:t>решения об их государственной регистрации.</a:t>
            </a:r>
          </a:p>
        </p:txBody>
      </p:sp>
    </p:spTree>
    <p:extLst>
      <p:ext uri="{BB962C8B-B14F-4D97-AF65-F5344CB8AC3E}">
        <p14:creationId xmlns:p14="http://schemas.microsoft.com/office/powerpoint/2010/main" val="213138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040" y="4572002"/>
            <a:ext cx="11820818" cy="197394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2400" dirty="0" smtClean="0"/>
              <a:t>На </a:t>
            </a:r>
            <a:r>
              <a:rPr lang="ru-RU" sz="2400" b="1" i="1" dirty="0" smtClean="0"/>
              <a:t>2023</a:t>
            </a:r>
            <a:r>
              <a:rPr lang="ru-RU" sz="2400" dirty="0" smtClean="0"/>
              <a:t> год Центр </a:t>
            </a:r>
            <a:r>
              <a:rPr lang="ru-RU" sz="2400" dirty="0"/>
              <a:t>проводит различные виды экспертиз </a:t>
            </a:r>
            <a:r>
              <a:rPr lang="ru-RU" sz="2400" b="1" dirty="0"/>
              <a:t>при выдаче разрешений</a:t>
            </a:r>
            <a:r>
              <a:rPr lang="ru-RU" sz="2400" dirty="0"/>
              <a:t> на клинические исследования, при </a:t>
            </a:r>
            <a:r>
              <a:rPr lang="ru-RU" sz="2400" b="1" dirty="0"/>
              <a:t>регистрации и пострегистрационных изменениях</a:t>
            </a:r>
            <a:r>
              <a:rPr lang="ru-RU" sz="2400" dirty="0"/>
              <a:t> для всех используемых в России лекарственных средств, </a:t>
            </a:r>
            <a:r>
              <a:rPr lang="ru-RU" sz="2400" b="1" dirty="0"/>
              <a:t>проверяя каждый препарат </a:t>
            </a:r>
            <a:r>
              <a:rPr lang="ru-RU" sz="2400" dirty="0"/>
              <a:t>на предмет его соответствия требованиям качества, эффективности и </a:t>
            </a:r>
            <a:r>
              <a:rPr lang="ru-RU" sz="2400" dirty="0" smtClean="0"/>
              <a:t>безопасности.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81" y="391885"/>
            <a:ext cx="5964168" cy="39696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303" y="435427"/>
            <a:ext cx="5860583" cy="390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512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6743" y="4751614"/>
            <a:ext cx="11756571" cy="198301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2000" dirty="0"/>
              <a:t>В Центре работают </a:t>
            </a:r>
            <a:r>
              <a:rPr lang="ru-RU" sz="2000" b="1" dirty="0"/>
              <a:t>высококвалифицированные специалисты </a:t>
            </a:r>
            <a:r>
              <a:rPr lang="ru-RU" sz="2000" dirty="0"/>
              <a:t>в области медицины, фармакологии, токсикологии, химии, биологии и других наук, которые в своей практической деятельности руководствуются требованиями </a:t>
            </a:r>
            <a:r>
              <a:rPr lang="ru-RU" sz="2000" b="1" dirty="0"/>
              <a:t>российского законодательства </a:t>
            </a:r>
            <a:r>
              <a:rPr lang="ru-RU" sz="2000" dirty="0"/>
              <a:t>об обращении лекарственных средств и правилами регистрации и экспертизы лекарственных средств для медицинского применения, утвержденными решениями </a:t>
            </a:r>
            <a:r>
              <a:rPr lang="ru-RU" sz="2000" b="1" dirty="0"/>
              <a:t>Совета Евразийской экономической комиссии</a:t>
            </a:r>
            <a:r>
              <a:rPr lang="ru-RU" sz="20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/>
          <a:stretch/>
        </p:blipFill>
        <p:spPr>
          <a:xfrm>
            <a:off x="188687" y="261114"/>
            <a:ext cx="6084956" cy="43108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6" r="3796"/>
          <a:stretch/>
        </p:blipFill>
        <p:spPr>
          <a:xfrm>
            <a:off x="6331699" y="671213"/>
            <a:ext cx="5764667" cy="375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14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1483" y="849682"/>
            <a:ext cx="8761413" cy="706964"/>
          </a:xfrm>
        </p:spPr>
        <p:txBody>
          <a:bodyPr/>
          <a:lstStyle/>
          <a:p>
            <a:r>
              <a:rPr lang="ru-RU" dirty="0" smtClean="0"/>
              <a:t>Хронология событий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04483"/>
            <a:ext cx="12038046" cy="291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7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5503" y="849682"/>
            <a:ext cx="8761413" cy="706964"/>
          </a:xfrm>
        </p:spPr>
        <p:txBody>
          <a:bodyPr/>
          <a:lstStyle/>
          <a:p>
            <a:r>
              <a:rPr lang="ru-RU" dirty="0" smtClean="0"/>
              <a:t>Редакционно-издательская деятельность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044" y="2371240"/>
            <a:ext cx="7353615" cy="418454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400" dirty="0"/>
              <a:t>Издательская деятельность ФГБУ «НЦЭСМП» Минздрава России осуществляется в соответствии с Уставом учреждения и направлена как на </a:t>
            </a:r>
            <a:r>
              <a:rPr lang="ru-RU" sz="2400" b="1" dirty="0"/>
              <a:t>информирование о деятельности учреждения </a:t>
            </a:r>
            <a:r>
              <a:rPr lang="ru-RU" sz="2400" dirty="0"/>
              <a:t>широкого круга специалистов, работающих в сфере обращения лекарственных средств, так и на </a:t>
            </a:r>
            <a:r>
              <a:rPr lang="ru-RU" sz="2400" b="1" dirty="0"/>
              <a:t>распространение передовых достижений </a:t>
            </a:r>
            <a:r>
              <a:rPr lang="ru-RU" sz="2400" dirty="0"/>
              <a:t>фармацевтической науки и практики в российском и международном профессиональном сообществе.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126" y="307382"/>
            <a:ext cx="4452790" cy="627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3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6534" y="185765"/>
            <a:ext cx="11383174" cy="96111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000" b="1" dirty="0"/>
              <a:t>Журналы предназначены для </a:t>
            </a:r>
            <a:r>
              <a:rPr lang="ru-RU" sz="2000" dirty="0"/>
              <a:t>специалистов научных, производственных, медицинских и фармацевтических организаций, преподавателей и студентов вузов, врачей и провизоров.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679" y="1209204"/>
            <a:ext cx="3962665" cy="56052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858" y="1209203"/>
            <a:ext cx="4082319" cy="56270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2" y="1281773"/>
            <a:ext cx="3858101" cy="546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7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943" y="837919"/>
            <a:ext cx="7073587" cy="476459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8" y="72572"/>
            <a:ext cx="4415649" cy="67273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02514" y="5747657"/>
            <a:ext cx="6493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Вестник НЦЭСМП Минздрава РФ №1, 2003 г.</a:t>
            </a:r>
          </a:p>
          <a:p>
            <a:endParaRPr lang="ru-RU" dirty="0" smtClean="0"/>
          </a:p>
          <a:p>
            <a:r>
              <a:rPr lang="ru-RU" dirty="0" smtClean="0"/>
              <a:t>Безопасность лекарств и </a:t>
            </a:r>
            <a:r>
              <a:rPr lang="ru-RU" dirty="0" err="1" smtClean="0"/>
              <a:t>фармаконадзор</a:t>
            </a:r>
            <a:r>
              <a:rPr lang="ru-RU" dirty="0" smtClean="0"/>
              <a:t> №1, 2012 г.</a:t>
            </a:r>
            <a:endParaRPr lang="ru-RU" dirty="0"/>
          </a:p>
        </p:txBody>
      </p:sp>
      <p:sp>
        <p:nvSpPr>
          <p:cNvPr id="7" name="Стрелка вправо 6"/>
          <p:cNvSpPr/>
          <p:nvPr/>
        </p:nvSpPr>
        <p:spPr>
          <a:xfrm rot="10800000">
            <a:off x="5021943" y="6342744"/>
            <a:ext cx="566057" cy="23222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Выгнутая вниз стрелка 8"/>
          <p:cNvSpPr/>
          <p:nvPr/>
        </p:nvSpPr>
        <p:spPr>
          <a:xfrm>
            <a:off x="10871199" y="5747657"/>
            <a:ext cx="624114" cy="348343"/>
          </a:xfrm>
          <a:prstGeom prst="curved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00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2227" y="561544"/>
            <a:ext cx="9998150" cy="4010456"/>
          </a:xfrm>
        </p:spPr>
        <p:txBody>
          <a:bodyPr/>
          <a:lstStyle/>
          <a:p>
            <a:pPr algn="ctr"/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Секция исторической памяти</a:t>
            </a:r>
            <a:endParaRPr lang="ru-RU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470" y="3219718"/>
            <a:ext cx="5185664" cy="3438659"/>
          </a:xfrm>
          <a:prstGeom prst="rect">
            <a:avLst/>
          </a:prstGeom>
        </p:spPr>
      </p:pic>
      <p:sp>
        <p:nvSpPr>
          <p:cNvPr id="5" name="Нашивка 4"/>
          <p:cNvSpPr/>
          <p:nvPr/>
        </p:nvSpPr>
        <p:spPr>
          <a:xfrm>
            <a:off x="1326524" y="1354919"/>
            <a:ext cx="9079605" cy="334851"/>
          </a:xfrm>
          <a:prstGeom prst="chevron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6524" y="618348"/>
            <a:ext cx="1841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1911</a:t>
            </a:r>
            <a:endParaRPr lang="ru-RU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17279" y="618346"/>
            <a:ext cx="1841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1980</a:t>
            </a:r>
            <a:endParaRPr lang="ru-RU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14285" y="618347"/>
            <a:ext cx="1841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2023</a:t>
            </a:r>
            <a:endParaRPr lang="ru-RU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4-конечная звезда 8"/>
          <p:cNvSpPr/>
          <p:nvPr/>
        </p:nvSpPr>
        <p:spPr>
          <a:xfrm>
            <a:off x="1700010" y="1354918"/>
            <a:ext cx="425003" cy="334851"/>
          </a:xfrm>
          <a:prstGeom prst="star4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4-конечная звезда 9"/>
          <p:cNvSpPr/>
          <p:nvPr/>
        </p:nvSpPr>
        <p:spPr>
          <a:xfrm>
            <a:off x="5507862" y="1339475"/>
            <a:ext cx="425003" cy="334851"/>
          </a:xfrm>
          <a:prstGeom prst="star4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4-конечная звезда 10"/>
          <p:cNvSpPr/>
          <p:nvPr/>
        </p:nvSpPr>
        <p:spPr>
          <a:xfrm>
            <a:off x="9307131" y="1354918"/>
            <a:ext cx="425003" cy="334851"/>
          </a:xfrm>
          <a:prstGeom prst="star4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11088914" y="5979886"/>
            <a:ext cx="899886" cy="678491"/>
          </a:xfrm>
          <a:prstGeom prst="actionButtonHom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0022114" y="5256164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Вернуться в</a:t>
            </a:r>
          </a:p>
          <a:p>
            <a:pPr algn="r"/>
            <a:r>
              <a:rPr lang="ru-RU" dirty="0" smtClean="0"/>
              <a:t>Меню</a:t>
            </a:r>
            <a:endParaRPr lang="ru-RU" dirty="0"/>
          </a:p>
        </p:txBody>
      </p:sp>
      <p:sp>
        <p:nvSpPr>
          <p:cNvPr id="13" name="Выгнутая влево стрелка 12"/>
          <p:cNvSpPr/>
          <p:nvPr/>
        </p:nvSpPr>
        <p:spPr>
          <a:xfrm>
            <a:off x="10654363" y="5619621"/>
            <a:ext cx="332951" cy="72571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367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43" y="61184"/>
            <a:ext cx="10045271" cy="668597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6803" y="5891088"/>
            <a:ext cx="4586091" cy="706964"/>
          </a:xfrm>
        </p:spPr>
        <p:txBody>
          <a:bodyPr/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Исторический</a:t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уголок</a:t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ФГБУ «НЦЭСМП» Минздрава России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31297" y="5674722"/>
            <a:ext cx="36140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Адрес: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Сивцев </a:t>
            </a:r>
            <a:r>
              <a:rPr lang="ru-RU" dirty="0">
                <a:solidFill>
                  <a:schemeClr val="bg1"/>
                </a:solidFill>
              </a:rPr>
              <a:t>Вражек пер., </a:t>
            </a:r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д</a:t>
            </a:r>
            <a:r>
              <a:rPr lang="ru-RU" dirty="0">
                <a:solidFill>
                  <a:schemeClr val="bg1"/>
                </a:solidFill>
              </a:rPr>
              <a:t>. 41, стр. 1</a:t>
            </a:r>
          </a:p>
        </p:txBody>
      </p:sp>
    </p:spTree>
    <p:extLst>
      <p:ext uri="{BB962C8B-B14F-4D97-AF65-F5344CB8AC3E}">
        <p14:creationId xmlns:p14="http://schemas.microsoft.com/office/powerpoint/2010/main" val="142582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0" y="1107122"/>
            <a:ext cx="6934249" cy="52006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358" y="154982"/>
            <a:ext cx="4945897" cy="659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0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98" y="125408"/>
            <a:ext cx="4688230" cy="65781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26743" y="2380343"/>
            <a:ext cx="6458858" cy="26776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b="1" dirty="0" smtClean="0"/>
              <a:t>Исторический уголок </a:t>
            </a:r>
            <a:r>
              <a:rPr lang="ru-RU" sz="2800" dirty="0" smtClean="0"/>
              <a:t>и </a:t>
            </a:r>
            <a:r>
              <a:rPr lang="ru-RU" sz="2800" b="1" dirty="0" smtClean="0"/>
              <a:t>архив</a:t>
            </a:r>
            <a:r>
              <a:rPr lang="ru-RU" sz="2800" dirty="0" smtClean="0"/>
              <a:t> ФГБУ «НЦЭСМП» Минздрава России хранит немало фотодокументов и материалов разных исторических эпох. Далее приведём некоторые из них.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751621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1" y="426180"/>
            <a:ext cx="7858544" cy="635303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1" t="3390" r="24187" b="11187"/>
          <a:stretch/>
        </p:blipFill>
        <p:spPr>
          <a:xfrm>
            <a:off x="8176954" y="65611"/>
            <a:ext cx="3818734" cy="67452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453" y="34614"/>
            <a:ext cx="5780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Экспедиция в Калмыкии (чума, холера)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09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4" r="8132" b="7007"/>
          <a:stretch/>
        </p:blipFill>
        <p:spPr>
          <a:xfrm>
            <a:off x="85919" y="1038387"/>
            <a:ext cx="7934580" cy="565687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925" y="46497"/>
            <a:ext cx="4024999" cy="574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1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2" y="588938"/>
            <a:ext cx="7408513" cy="592681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6"/>
          <a:stretch/>
        </p:blipFill>
        <p:spPr>
          <a:xfrm>
            <a:off x="7640665" y="340963"/>
            <a:ext cx="4425894" cy="619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0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Хронология событий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805" y="4574860"/>
            <a:ext cx="11661398" cy="22124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07" y="2331825"/>
            <a:ext cx="11087960" cy="224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8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" r="8667" b="4286"/>
          <a:stretch/>
        </p:blipFill>
        <p:spPr>
          <a:xfrm>
            <a:off x="77490" y="687960"/>
            <a:ext cx="7082727" cy="56451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8"/>
          <a:stretch/>
        </p:blipFill>
        <p:spPr>
          <a:xfrm>
            <a:off x="7206711" y="61992"/>
            <a:ext cx="4923295" cy="672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1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040" y="537366"/>
            <a:ext cx="8981295" cy="6195357"/>
          </a:xfrm>
        </p:spPr>
      </p:pic>
      <p:sp>
        <p:nvSpPr>
          <p:cNvPr id="5" name="TextBox 4"/>
          <p:cNvSpPr txBox="1"/>
          <p:nvPr/>
        </p:nvSpPr>
        <p:spPr>
          <a:xfrm>
            <a:off x="2205888" y="95463"/>
            <a:ext cx="7901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1950 г., Москва, Контрольный институт</a:t>
            </a:r>
            <a:r>
              <a:rPr lang="en-US" dirty="0" smtClean="0"/>
              <a:t> (</a:t>
            </a:r>
            <a:r>
              <a:rPr lang="ru-RU" dirty="0" smtClean="0"/>
              <a:t>ГИСК им. А.Л. Тарасевича)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366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84" y="108273"/>
            <a:ext cx="9251847" cy="6654506"/>
          </a:xfrm>
        </p:spPr>
      </p:pic>
    </p:spTree>
    <p:extLst>
      <p:ext uri="{BB962C8B-B14F-4D97-AF65-F5344CB8AC3E}">
        <p14:creationId xmlns:p14="http://schemas.microsoft.com/office/powerpoint/2010/main" val="250622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031" y="362857"/>
            <a:ext cx="8585799" cy="6451600"/>
          </a:xfrm>
        </p:spPr>
      </p:pic>
      <p:sp>
        <p:nvSpPr>
          <p:cNvPr id="5" name="TextBox 4"/>
          <p:cNvSpPr txBox="1"/>
          <p:nvPr/>
        </p:nvSpPr>
        <p:spPr>
          <a:xfrm>
            <a:off x="3502073" y="-6475"/>
            <a:ext cx="529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80-е годы, лаборатория питательных сред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208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t="1634" r="7214" b="2431"/>
          <a:stretch/>
        </p:blipFill>
        <p:spPr>
          <a:xfrm>
            <a:off x="1937287" y="54930"/>
            <a:ext cx="8381244" cy="6741078"/>
          </a:xfrm>
        </p:spPr>
      </p:pic>
    </p:spTree>
    <p:extLst>
      <p:ext uri="{BB962C8B-B14F-4D97-AF65-F5344CB8AC3E}">
        <p14:creationId xmlns:p14="http://schemas.microsoft.com/office/powerpoint/2010/main" val="277006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668" y="165101"/>
            <a:ext cx="9679214" cy="6527634"/>
          </a:xfrm>
        </p:spPr>
      </p:pic>
    </p:spTree>
    <p:extLst>
      <p:ext uri="{BB962C8B-B14F-4D97-AF65-F5344CB8AC3E}">
        <p14:creationId xmlns:p14="http://schemas.microsoft.com/office/powerpoint/2010/main" val="236468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08" y="216974"/>
            <a:ext cx="8746616" cy="6391759"/>
          </a:xfrm>
        </p:spPr>
      </p:pic>
      <p:sp>
        <p:nvSpPr>
          <p:cNvPr id="5" name="TextBox 4"/>
          <p:cNvSpPr txBox="1"/>
          <p:nvPr/>
        </p:nvSpPr>
        <p:spPr>
          <a:xfrm>
            <a:off x="9205993" y="2812690"/>
            <a:ext cx="2805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1982 г. Ноябрь</a:t>
            </a:r>
          </a:p>
          <a:p>
            <a:pPr algn="ctr"/>
            <a:r>
              <a:rPr lang="ru-RU" dirty="0" smtClean="0"/>
              <a:t>1 место в социалистическом соревновании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935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72" y="201476"/>
            <a:ext cx="8964972" cy="6469251"/>
          </a:xfrm>
        </p:spPr>
      </p:pic>
      <p:sp>
        <p:nvSpPr>
          <p:cNvPr id="5" name="TextBox 4"/>
          <p:cNvSpPr txBox="1"/>
          <p:nvPr/>
        </p:nvSpPr>
        <p:spPr>
          <a:xfrm>
            <a:off x="9371144" y="2835938"/>
            <a:ext cx="2820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1983 г.</a:t>
            </a:r>
          </a:p>
          <a:p>
            <a:pPr algn="ctr"/>
            <a:r>
              <a:rPr lang="ru-RU" dirty="0" smtClean="0"/>
              <a:t>2 место в социалистическом соревновании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361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411" y="639840"/>
            <a:ext cx="8761413" cy="706964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b="1" dirty="0" smtClean="0">
                <a:ln/>
                <a:solidFill>
                  <a:schemeClr val="accent4"/>
                </a:solidFill>
              </a:rPr>
              <a:t>ГИСК им. Л.А. Тарасевича</a:t>
            </a:r>
            <a:endParaRPr lang="ru-RU" b="1" dirty="0">
              <a:ln/>
              <a:solidFill>
                <a:schemeClr val="accent4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436" y="188684"/>
            <a:ext cx="4947477" cy="65023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" b="3492"/>
          <a:stretch/>
        </p:blipFill>
        <p:spPr>
          <a:xfrm>
            <a:off x="145143" y="1590073"/>
            <a:ext cx="7155543" cy="504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03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4" b="3277"/>
          <a:stretch/>
        </p:blipFill>
        <p:spPr>
          <a:xfrm>
            <a:off x="641564" y="480524"/>
            <a:ext cx="5542259" cy="62457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778" y="38746"/>
            <a:ext cx="4200598" cy="6687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127" y="80196"/>
            <a:ext cx="7851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 женой Анной Васильевной и братом Алексеем Львовичем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946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Хронология событий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791" y="2293749"/>
            <a:ext cx="11717122" cy="438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9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44" y="573437"/>
            <a:ext cx="9026588" cy="6205780"/>
          </a:xfrm>
        </p:spPr>
      </p:pic>
      <p:sp>
        <p:nvSpPr>
          <p:cNvPr id="5" name="TextBox 4"/>
          <p:cNvSpPr txBox="1"/>
          <p:nvPr/>
        </p:nvSpPr>
        <p:spPr>
          <a:xfrm>
            <a:off x="2169470" y="87992"/>
            <a:ext cx="7786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Экспедиция института Пастера (г. Париж) в Астрахань, 1911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975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" t="6349" r="2593" b="3280"/>
          <a:stretch/>
        </p:blipFill>
        <p:spPr>
          <a:xfrm>
            <a:off x="6386286" y="522515"/>
            <a:ext cx="4890753" cy="62338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62" y="522514"/>
            <a:ext cx="4592330" cy="6233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5706" y="80610"/>
            <a:ext cx="404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1902 г. с сыном Кириллом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489090" y="80610"/>
            <a:ext cx="2685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 дочерью Юлией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52107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" t="1689" r="5419" b="2467"/>
          <a:stretch/>
        </p:blipFill>
        <p:spPr>
          <a:xfrm>
            <a:off x="46496" y="309967"/>
            <a:ext cx="7733655" cy="616832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t="18757" r="25392"/>
          <a:stretch/>
        </p:blipFill>
        <p:spPr>
          <a:xfrm>
            <a:off x="7857642" y="170481"/>
            <a:ext cx="4268308" cy="644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7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" r="5182" b="3365"/>
          <a:stretch/>
        </p:blipFill>
        <p:spPr>
          <a:xfrm>
            <a:off x="1937289" y="77491"/>
            <a:ext cx="8229588" cy="6716535"/>
          </a:xfrm>
        </p:spPr>
      </p:pic>
    </p:spTree>
    <p:extLst>
      <p:ext uri="{BB962C8B-B14F-4D97-AF65-F5344CB8AC3E}">
        <p14:creationId xmlns:p14="http://schemas.microsoft.com/office/powerpoint/2010/main" val="261451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23" y="190693"/>
            <a:ext cx="4828830" cy="64931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189" y="101598"/>
            <a:ext cx="5067153" cy="666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1981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2265" y="558692"/>
            <a:ext cx="9748573" cy="706964"/>
          </a:xfrm>
        </p:spPr>
        <p:txBody>
          <a:bodyPr/>
          <a:lstStyle/>
          <a:p>
            <a:pPr algn="ctr"/>
            <a:r>
              <a:rPr lang="ru-RU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Спасибо за внимание!</a:t>
            </a:r>
            <a:endParaRPr lang="ru-RU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147" y="4710559"/>
            <a:ext cx="21769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Здание ФГБУ «НЦЭСМП» Минздрава России</a:t>
            </a:r>
            <a:r>
              <a:rPr lang="ru-RU" dirty="0" smtClean="0"/>
              <a:t> (Петровский </a:t>
            </a:r>
            <a:r>
              <a:rPr lang="ru-RU" dirty="0"/>
              <a:t>бульвар, д. 8, стр. </a:t>
            </a:r>
            <a:r>
              <a:rPr lang="ru-RU" dirty="0" smtClean="0"/>
              <a:t>2)</a:t>
            </a:r>
            <a:endParaRPr lang="ru-RU" dirty="0" smtClean="0"/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11088914" y="5979886"/>
            <a:ext cx="899886" cy="678491"/>
          </a:xfrm>
          <a:prstGeom prst="actionButtonHom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022114" y="5256164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Вернуться в</a:t>
            </a:r>
          </a:p>
          <a:p>
            <a:pPr algn="r"/>
            <a:r>
              <a:rPr lang="ru-RU" dirty="0" smtClean="0"/>
              <a:t>Меню</a:t>
            </a:r>
            <a:endParaRPr lang="ru-RU" dirty="0"/>
          </a:p>
        </p:txBody>
      </p:sp>
      <p:sp>
        <p:nvSpPr>
          <p:cNvPr id="7" name="Выгнутая влево стрелка 6"/>
          <p:cNvSpPr/>
          <p:nvPr/>
        </p:nvSpPr>
        <p:spPr>
          <a:xfrm>
            <a:off x="10654363" y="5619621"/>
            <a:ext cx="332951" cy="72571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014" y="1545016"/>
            <a:ext cx="7807977" cy="519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0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3432</TotalTime>
  <Words>3116</Words>
  <Application>Microsoft Office PowerPoint</Application>
  <PresentationFormat>Широкоэкранный</PresentationFormat>
  <Paragraphs>191</Paragraphs>
  <Slides>95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95</vt:i4>
      </vt:variant>
    </vt:vector>
  </HeadingPairs>
  <TitlesOfParts>
    <vt:vector size="102" baseType="lpstr">
      <vt:lpstr>Arial</vt:lpstr>
      <vt:lpstr>Bahnschrift</vt:lpstr>
      <vt:lpstr>Calibri</vt:lpstr>
      <vt:lpstr>Century Gothic</vt:lpstr>
      <vt:lpstr>Wingdings</vt:lpstr>
      <vt:lpstr>Wingdings 3</vt:lpstr>
      <vt:lpstr>Ион (конференц-зал)</vt:lpstr>
      <vt:lpstr>История создания и развития контрольно-разрешительной системы лекарственных средств в Российской Федерации</vt:lpstr>
      <vt:lpstr>Меню</vt:lpstr>
      <vt:lpstr>Хронология событий</vt:lpstr>
      <vt:lpstr>Хронология событий</vt:lpstr>
      <vt:lpstr>Хронология событий</vt:lpstr>
      <vt:lpstr>Презентация PowerPoint</vt:lpstr>
      <vt:lpstr>Хронология событий</vt:lpstr>
      <vt:lpstr>Хронология событий</vt:lpstr>
      <vt:lpstr>Хронология событий</vt:lpstr>
      <vt:lpstr>Хронология событий</vt:lpstr>
      <vt:lpstr>Презентация PowerPoint</vt:lpstr>
      <vt:lpstr>Презентация PowerPoint</vt:lpstr>
      <vt:lpstr>Презентация PowerPoint</vt:lpstr>
      <vt:lpstr>Презентация PowerPoint</vt:lpstr>
      <vt:lpstr>Чичибабин Алексей Евгеньевич</vt:lpstr>
      <vt:lpstr>Презентация PowerPoint</vt:lpstr>
      <vt:lpstr>В 1937 году Совет Народных Комиссаров СССР принял специальное решение «О производстве и выпуске новых фармацевтических препаратов», в соответствии с которым: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Бабаян Эдуард Арменакович</vt:lpstr>
      <vt:lpstr>Презентация PowerPoint</vt:lpstr>
      <vt:lpstr>Презентация PowerPoint</vt:lpstr>
      <vt:lpstr>Презентация PowerPoint</vt:lpstr>
      <vt:lpstr>Презентация PowerPoint</vt:lpstr>
      <vt:lpstr>Лепахин  Владимир  Константинович</vt:lpstr>
      <vt:lpstr>Презентация PowerPoint</vt:lpstr>
      <vt:lpstr>Презентация PowerPoint</vt:lpstr>
      <vt:lpstr>Презентация PowerPoint</vt:lpstr>
      <vt:lpstr>Презентация PowerPoint</vt:lpstr>
      <vt:lpstr>ВНЦЭЛС состоял из следующих отделов: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Фисенко Владимир Петрович</vt:lpstr>
      <vt:lpstr>Презентация PowerPoint</vt:lpstr>
      <vt:lpstr>Петров Рэм Викторович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 интервью Бабаяна Э.А. «Мы идём в ногу со временем и даже чуть впереди», 2004 г.</vt:lpstr>
      <vt:lpstr>Презентация PowerPoint</vt:lpstr>
      <vt:lpstr>Центр экспертизы и контроля иммунобиологических препаратов ФГБУ "НЦЭСМП" Минздрава России</vt:lpstr>
      <vt:lpstr>Презентация PowerPoint</vt:lpstr>
      <vt:lpstr>Олефир Юрий Витальевич</vt:lpstr>
      <vt:lpstr>Презентация PowerPoint</vt:lpstr>
      <vt:lpstr>Презентация PowerPoint</vt:lpstr>
      <vt:lpstr>Презентация PowerPoint</vt:lpstr>
      <vt:lpstr>Презентация PowerPoint</vt:lpstr>
      <vt:lpstr>Редакционно-издательская деятельность</vt:lpstr>
      <vt:lpstr>Презентация PowerPoint</vt:lpstr>
      <vt:lpstr>Презентация PowerPoint</vt:lpstr>
      <vt:lpstr>Секция исторической памяти</vt:lpstr>
      <vt:lpstr>Исторический уголок ФГБУ «НЦЭСМП» Минздрава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ГИСК им. Л.А. Тарасевича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создания и развития контрольно-разрешительной системы лекарственных средств в России</dc:title>
  <dc:creator>Михеева Изабелла Вадимовна</dc:creator>
  <cp:lastModifiedBy>Михеева Изабелла Вадимовна</cp:lastModifiedBy>
  <cp:revision>139</cp:revision>
  <dcterms:created xsi:type="dcterms:W3CDTF">2023-02-20T10:39:20Z</dcterms:created>
  <dcterms:modified xsi:type="dcterms:W3CDTF">2023-04-11T11:37:41Z</dcterms:modified>
</cp:coreProperties>
</file>